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4"/>
  </p:notesMasterIdLst>
  <p:handoutMasterIdLst>
    <p:handoutMasterId r:id="rId15"/>
  </p:handoutMasterIdLst>
  <p:sldIdLst>
    <p:sldId id="256" r:id="rId2"/>
    <p:sldId id="284" r:id="rId3"/>
    <p:sldId id="285" r:id="rId4"/>
    <p:sldId id="286" r:id="rId5"/>
    <p:sldId id="292" r:id="rId6"/>
    <p:sldId id="288" r:id="rId7"/>
    <p:sldId id="295" r:id="rId8"/>
    <p:sldId id="287" r:id="rId9"/>
    <p:sldId id="296" r:id="rId10"/>
    <p:sldId id="289" r:id="rId11"/>
    <p:sldId id="290" r:id="rId12"/>
    <p:sldId id="291" r:id="rId13"/>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88034" autoAdjust="0"/>
  </p:normalViewPr>
  <p:slideViewPr>
    <p:cSldViewPr>
      <p:cViewPr varScale="1">
        <p:scale>
          <a:sx n="72" d="100"/>
          <a:sy n="72" d="100"/>
        </p:scale>
        <p:origin x="1670"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a:lstStyle/>
          <a:p>
            <a:fld id="{31555DB1-8736-42A3-B48D-2B08FB93332A}" type="datetimeFigureOut">
              <a:rPr lang="en-US" smtClean="0"/>
              <a:pPr/>
              <a:t>8/22/2023</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p>
            <a:fld id="{5400D380-E0D7-4EB1-B91E-BFCC7DA7F29D}" type="slidenum">
              <a:rPr lang="en-US" smtClean="0"/>
              <a:pPr/>
              <a:t>‹#›</a:t>
            </a:fld>
            <a:endParaRPr lang="en-US" dirty="0"/>
          </a:p>
        </p:txBody>
      </p:sp>
    </p:spTree>
    <p:extLst>
      <p:ext uri="{BB962C8B-B14F-4D97-AF65-F5344CB8AC3E}">
        <p14:creationId xmlns:p14="http://schemas.microsoft.com/office/powerpoint/2010/main" val="3996948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a:lstStyle/>
          <a:p>
            <a:fld id="{0BDB199F-A56C-4049-BA04-1447030960FF}" type="datetimeFigureOut">
              <a:rPr lang="en-US" smtClean="0"/>
              <a:pPr/>
              <a:t>8/22/2023</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p>
            <a:fld id="{B3A019F3-8596-4028-9847-CBD3A185B07A}" type="slidenum">
              <a:rPr lang="en-US" smtClean="0"/>
              <a:pPr/>
              <a:t>‹#›</a:t>
            </a:fld>
            <a:endParaRPr lang="en-US" dirty="0"/>
          </a:p>
        </p:txBody>
      </p:sp>
    </p:spTree>
    <p:extLst>
      <p:ext uri="{BB962C8B-B14F-4D97-AF65-F5344CB8AC3E}">
        <p14:creationId xmlns:p14="http://schemas.microsoft.com/office/powerpoint/2010/main" val="12152786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business example of narrowing</a:t>
            </a:r>
            <a:r>
              <a:rPr lang="en-US" baseline="0" dirty="0"/>
              <a:t> ideas.</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10</a:t>
            </a:fld>
            <a:endParaRPr lang="en-US" dirty="0"/>
          </a:p>
        </p:txBody>
      </p:sp>
    </p:spTree>
    <p:extLst>
      <p:ext uri="{BB962C8B-B14F-4D97-AF65-F5344CB8AC3E}">
        <p14:creationId xmlns:p14="http://schemas.microsoft.com/office/powerpoint/2010/main" val="290827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your role as an</a:t>
            </a:r>
            <a:r>
              <a:rPr lang="en-US" baseline="0" dirty="0"/>
              <a:t> employee-writer was to process information and then share it with management.</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11</a:t>
            </a:fld>
            <a:endParaRPr lang="en-US" dirty="0"/>
          </a:p>
        </p:txBody>
      </p:sp>
    </p:spTree>
    <p:extLst>
      <p:ext uri="{BB962C8B-B14F-4D97-AF65-F5344CB8AC3E}">
        <p14:creationId xmlns:p14="http://schemas.microsoft.com/office/powerpoint/2010/main" val="200895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today’s workplace, you are more</a:t>
            </a:r>
            <a:r>
              <a:rPr lang="en-US" baseline="0" dirty="0"/>
              <a:t> of a partner. Your workplace relies on you to think, notice, anticipate, question – in short, to help the organization with the writing that you produce.</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12</a:t>
            </a:fld>
            <a:endParaRPr lang="en-US" dirty="0"/>
          </a:p>
        </p:txBody>
      </p:sp>
    </p:spTree>
    <p:extLst>
      <p:ext uri="{BB962C8B-B14F-4D97-AF65-F5344CB8AC3E}">
        <p14:creationId xmlns:p14="http://schemas.microsoft.com/office/powerpoint/2010/main" val="17202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good news: In the workplace, no one will ask you to write an essay or describe your summer vacation</a:t>
            </a:r>
            <a:r>
              <a:rPr lang="en-US" baseline="0" dirty="0"/>
              <a:t> or write a poem.</a:t>
            </a:r>
          </a:p>
          <a:p>
            <a:pPr marL="171450" indent="-171450">
              <a:buFontTx/>
              <a:buChar char="-"/>
            </a:pPr>
            <a:r>
              <a:rPr lang="en-US" baseline="0" dirty="0"/>
              <a:t>Work projects come with a reason and an audience, which helps eliminate writer’s block.</a:t>
            </a:r>
          </a:p>
          <a:p>
            <a:pPr marL="171450" indent="-171450">
              <a:buFontTx/>
              <a:buChar char="-"/>
            </a:pPr>
            <a:r>
              <a:rPr lang="en-US" baseline="0" dirty="0"/>
              <a:t>We call this Purposeful Writing. It is writing that is meant to accomplish a task.</a:t>
            </a:r>
          </a:p>
          <a:p>
            <a:pPr marL="171450" indent="-171450">
              <a:buFontTx/>
              <a:buChar char="-"/>
            </a:pPr>
            <a:r>
              <a:rPr lang="en-US" baseline="0" dirty="0"/>
              <a:t>Typically, when assigned a work project, you’ll be answering a question (should we change from rubber gaskets to neoprene? How do we identify the best local supplier in our new market?) or solving a problem (how to fix the spike in warranty claims, figure out the glitches in the new software for the assembly line).</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2</a:t>
            </a:fld>
            <a:endParaRPr lang="en-US" dirty="0"/>
          </a:p>
        </p:txBody>
      </p:sp>
    </p:spTree>
    <p:extLst>
      <p:ext uri="{BB962C8B-B14F-4D97-AF65-F5344CB8AC3E}">
        <p14:creationId xmlns:p14="http://schemas.microsoft.com/office/powerpoint/2010/main" val="136538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a:t>
            </a:r>
            <a:r>
              <a:rPr lang="en-US" baseline="0" dirty="0"/>
              <a:t> is the basic writing model taught in English classes. It is quite useful as a starting point for writing projects.</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3</a:t>
            </a:fld>
            <a:endParaRPr lang="en-US" dirty="0"/>
          </a:p>
        </p:txBody>
      </p:sp>
    </p:spTree>
    <p:extLst>
      <p:ext uri="{BB962C8B-B14F-4D97-AF65-F5344CB8AC3E}">
        <p14:creationId xmlns:p14="http://schemas.microsoft.com/office/powerpoint/2010/main" val="16064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However, the writing process you’ll be using looks more like this.</a:t>
            </a:r>
          </a:p>
          <a:p>
            <a:pPr marL="171450" indent="-171450">
              <a:buFontTx/>
              <a:buChar char="-"/>
            </a:pPr>
            <a:r>
              <a:rPr lang="en-US" dirty="0"/>
              <a:t>The black text shows</a:t>
            </a:r>
            <a:r>
              <a:rPr lang="en-US" baseline="0" dirty="0"/>
              <a:t> the steps you already know. The brown text shows the new or expanded steps.</a:t>
            </a:r>
          </a:p>
          <a:p>
            <a:pPr marL="171450" indent="-171450">
              <a:buFontTx/>
              <a:buChar char="-"/>
            </a:pPr>
            <a:r>
              <a:rPr lang="en-US" baseline="0" dirty="0"/>
              <a:t>Note that you’re using three basic steps: pre-writing, writing and rewriting.</a:t>
            </a:r>
          </a:p>
          <a:p>
            <a:pPr marL="171450" indent="-171450">
              <a:buFontTx/>
              <a:buChar char="-"/>
            </a:pPr>
            <a:r>
              <a:rPr lang="en-US" baseline="0" dirty="0"/>
              <a:t>Research shows that pre-writing will be about 80% of the time spent on your writing project. That leaves 20% for writing and editing. This may seem lopsided or unbelievable. But consider all the steps in pre-writing – and the time you will save if you do these steps well. Knowing your audience, for instance, tells you about the content of your writing, the level of detail, when to define a word, the type of graphic to use and where, when to repeat or offer an example. Most of your writing choices will be made in the pre-writing stage versus when you are at the keyboard.</a:t>
            </a: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4</a:t>
            </a:fld>
            <a:endParaRPr lang="en-US" dirty="0"/>
          </a:p>
        </p:txBody>
      </p:sp>
    </p:spTree>
    <p:extLst>
      <p:ext uri="{BB962C8B-B14F-4D97-AF65-F5344CB8AC3E}">
        <p14:creationId xmlns:p14="http://schemas.microsoft.com/office/powerpoint/2010/main" val="237717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Know what you need to accomplish is key.</a:t>
            </a:r>
          </a:p>
          <a:p>
            <a:pPr marL="171450" indent="-171450">
              <a:buFontTx/>
              <a:buChar char="-"/>
            </a:pPr>
            <a:r>
              <a:rPr lang="en-US" dirty="0"/>
              <a:t>We will spend a lot of time talking about</a:t>
            </a:r>
            <a:r>
              <a:rPr lang="en-US" baseline="0" dirty="0"/>
              <a:t> audience analysis, so let’s take a moment here to focus on shaping your topic.</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5</a:t>
            </a:fld>
            <a:endParaRPr lang="en-US" dirty="0"/>
          </a:p>
        </p:txBody>
      </p:sp>
    </p:spTree>
    <p:extLst>
      <p:ext uri="{BB962C8B-B14F-4D97-AF65-F5344CB8AC3E}">
        <p14:creationId xmlns:p14="http://schemas.microsoft.com/office/powerpoint/2010/main" val="180681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us has our own writing process. Some of us ask questions, then arrange the answers to begin</a:t>
            </a:r>
            <a:r>
              <a:rPr lang="en-US" baseline="0" dirty="0"/>
              <a:t> to get a feel for a topic. These answers are also helpful in guiding research.</a:t>
            </a:r>
          </a:p>
          <a:p>
            <a:r>
              <a:rPr lang="en-US" baseline="0" dirty="0"/>
              <a:t>-We can begin to develop an outline for how to start (Introduction), what ideas to develop (Conclusion) and what to do next (Conclusion).</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6</a:t>
            </a:fld>
            <a:endParaRPr lang="en-US" dirty="0"/>
          </a:p>
        </p:txBody>
      </p:sp>
    </p:spTree>
    <p:extLst>
      <p:ext uri="{BB962C8B-B14F-4D97-AF65-F5344CB8AC3E}">
        <p14:creationId xmlns:p14="http://schemas.microsoft.com/office/powerpoint/2010/main" val="38187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t>Clustering is another way of brainstorming subtopics. Years ago</a:t>
            </a:r>
            <a:r>
              <a:rPr lang="en-US" altLang="en-US" baseline="0" dirty="0"/>
              <a:t> </a:t>
            </a:r>
            <a:r>
              <a:rPr lang="en-US" altLang="en-US" dirty="0"/>
              <a:t>the manufacturing workplace used to rely on assembly lines operated by people and machines (pulleys, switches, etc). This slide shows a change to</a:t>
            </a:r>
            <a:r>
              <a:rPr lang="en-US" altLang="en-US" baseline="0" dirty="0"/>
              <a:t> computer-numerically controlled or CNC machinery. Operators were taught to use computers to tell their machines and the assembly line what to do. As you can see, there were many aspects to this change. Identifying them up front can help the change-over go more smoothly.</a:t>
            </a:r>
            <a:r>
              <a:rPr lang="en-US" altLang="en-US" dirty="0"/>
              <a:t> </a:t>
            </a:r>
          </a:p>
          <a:p>
            <a:pPr>
              <a:buFontTx/>
              <a:buChar char="-"/>
            </a:pPr>
            <a:r>
              <a:rPr lang="en-US" altLang="en-US" dirty="0"/>
              <a:t>Clustering works well for people who are visually oriented.</a:t>
            </a:r>
          </a:p>
          <a:p>
            <a:pPr>
              <a:buFontTx/>
              <a:buChar char="-"/>
            </a:pPr>
            <a:r>
              <a:rPr lang="en-US" altLang="en-US" dirty="0"/>
              <a:t>This</a:t>
            </a:r>
            <a:r>
              <a:rPr lang="en-US" altLang="en-US" baseline="0" dirty="0"/>
              <a:t> is a technical example.</a:t>
            </a:r>
            <a:endParaRPr lang="en-US" altLang="en-US" dirty="0"/>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7</a:t>
            </a:fld>
            <a:endParaRPr lang="en-US" dirty="0"/>
          </a:p>
        </p:txBody>
      </p:sp>
    </p:spTree>
    <p:extLst>
      <p:ext uri="{BB962C8B-B14F-4D97-AF65-F5344CB8AC3E}">
        <p14:creationId xmlns:p14="http://schemas.microsoft.com/office/powerpoint/2010/main" val="3097676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business sample of clustering</a:t>
            </a:r>
            <a:r>
              <a:rPr lang="en-US" baseline="0" dirty="0"/>
              <a:t> ideas.</a:t>
            </a:r>
          </a:p>
          <a:p>
            <a:r>
              <a:rPr lang="en-US" baseline="0" dirty="0"/>
              <a:t>-Again, this slide represents a change in how the workplace operated. In the past, employees received COL or cost-of-living raises that were indexed to changes in inflation. Each employee received a raise and most employees received the same percent raise. The new approach, merit raises, indexes the amount of the raise to the value each employee has added to the workplace (what percent raise does each employee merit?). This approach results in some employees receiving a 2% raise while others may receive 7%.</a:t>
            </a:r>
          </a:p>
          <a:p>
            <a:r>
              <a:rPr lang="en-US" baseline="0" dirty="0"/>
              <a:t>-Again, anticipating all the factors involved in the change can make the change go more smoothly.</a:t>
            </a:r>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8</a:t>
            </a:fld>
            <a:endParaRPr lang="en-US" dirty="0"/>
          </a:p>
        </p:txBody>
      </p:sp>
    </p:spTree>
    <p:extLst>
      <p:ext uri="{BB962C8B-B14F-4D97-AF65-F5344CB8AC3E}">
        <p14:creationId xmlns:p14="http://schemas.microsoft.com/office/powerpoint/2010/main" val="290827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t>The narrower your topic, the more you will have to say about it (go over the example).</a:t>
            </a:r>
          </a:p>
          <a:p>
            <a:pPr>
              <a:buFontTx/>
              <a:buChar char="-"/>
            </a:pPr>
            <a:r>
              <a:rPr lang="en-US" altLang="en-US" dirty="0"/>
              <a:t>This is a technical example.</a:t>
            </a:r>
          </a:p>
          <a:p>
            <a:pPr>
              <a:buFontTx/>
              <a:buChar char="-"/>
            </a:pPr>
            <a:r>
              <a:rPr lang="en-US" altLang="en-US" dirty="0"/>
              <a:t>Notice that, as you</a:t>
            </a:r>
            <a:r>
              <a:rPr lang="en-US" altLang="en-US" baseline="0" dirty="0"/>
              <a:t> are narrowing, you are also thinking beyond the immediate impact of a situation. You are using your analytical skills to think ahead and help predict the future.</a:t>
            </a:r>
            <a:endParaRPr lang="en-US" altLang="en-US" dirty="0"/>
          </a:p>
          <a:p>
            <a:endParaRPr lang="en-US" dirty="0"/>
          </a:p>
        </p:txBody>
      </p:sp>
      <p:sp>
        <p:nvSpPr>
          <p:cNvPr id="4" name="Slide Number Placeholder 3"/>
          <p:cNvSpPr>
            <a:spLocks noGrp="1"/>
          </p:cNvSpPr>
          <p:nvPr>
            <p:ph type="sldNum" sz="quarter" idx="10"/>
          </p:nvPr>
        </p:nvSpPr>
        <p:spPr/>
        <p:txBody>
          <a:bodyPr/>
          <a:lstStyle/>
          <a:p>
            <a:fld id="{B3A019F3-8596-4028-9847-CBD3A185B07A}" type="slidenum">
              <a:rPr lang="en-US" smtClean="0"/>
              <a:pPr/>
              <a:t>9</a:t>
            </a:fld>
            <a:endParaRPr lang="en-US" dirty="0"/>
          </a:p>
        </p:txBody>
      </p:sp>
    </p:spTree>
    <p:extLst>
      <p:ext uri="{BB962C8B-B14F-4D97-AF65-F5344CB8AC3E}">
        <p14:creationId xmlns:p14="http://schemas.microsoft.com/office/powerpoint/2010/main" val="185457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userDrawn="1"/>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a:buNone/>
              <a:defRPr sz="11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sp>
        <p:nvSpPr>
          <p:cNvPr id="16" name="Rectangle 16"/>
          <p:cNvSpPr>
            <a:spLocks noGrp="1"/>
          </p:cNvSpPr>
          <p:nvPr>
            <p:ph type="ftr" sz="quarter" idx="12"/>
          </p:nvPr>
        </p:nvSpPr>
        <p:spPr/>
        <p:txBody>
          <a:bodyPr/>
          <a:lstStyle/>
          <a:p>
            <a:r>
              <a:rPr lang="en-US" dirty="0"/>
              <a:t>Writing for Work</a:t>
            </a:r>
          </a:p>
        </p:txBody>
      </p:sp>
      <p:sp>
        <p:nvSpPr>
          <p:cNvPr id="8" name="Rectangle 10"/>
          <p:cNvSpPr/>
          <p:nvPr userDrawn="1"/>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0" name="Date Placeholder 9"/>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8/22/2023</a:t>
            </a:fld>
            <a:endParaRPr lang="en-US" dirty="0"/>
          </a:p>
        </p:txBody>
      </p:sp>
      <p:sp>
        <p:nvSpPr>
          <p:cNvPr id="12" name="Rectangle 11"/>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8/22/2023</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9"/>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21"/>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Rectangle 23"/>
          <p:cNvSpPr>
            <a:spLocks noGrp="1"/>
          </p:cNvSpPr>
          <p:nvPr>
            <p:ph type="dt" sz="half" idx="22"/>
          </p:nvPr>
        </p:nvSpPr>
        <p:spPr/>
        <p:txBody>
          <a:bodyPr/>
          <a:lstStyle/>
          <a:p>
            <a:pPr algn="r"/>
            <a:fld id="{CBEC585F-C108-48D6-9331-6628A0FBB73B}" type="datetime1">
              <a:rPr lang="en-US" smtClean="0"/>
              <a:pPr algn="r"/>
              <a:t>8/22/2023</a:t>
            </a:fld>
            <a:endParaRPr lang="en-US" dirty="0"/>
          </a:p>
        </p:txBody>
      </p:sp>
      <p:sp>
        <p:nvSpPr>
          <p:cNvPr id="27" name="Rectangle 27"/>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8" name="Rectangle 28"/>
          <p:cNvSpPr>
            <a:spLocks noGrp="1"/>
          </p:cNvSpPr>
          <p:nvPr>
            <p:ph type="ftr" sz="quarter" idx="24"/>
          </p:nvPr>
        </p:nvSpPr>
        <p:spPr/>
        <p:txBody>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r>
              <a:rPr lang="en-US"/>
              <a:t>Click to edit Master title style</a:t>
            </a: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7293A964-5F5E-47DC-ABD9-08A6A9FFD04F}" type="datetime1">
              <a:rPr lang="en-US" smtClean="0"/>
              <a:pPr algn="r"/>
              <a:t>8/22/2023</a:t>
            </a:fld>
            <a:endParaRPr lang="en-US" dirty="0"/>
          </a:p>
        </p:txBody>
      </p:sp>
      <p:sp>
        <p:nvSpPr>
          <p:cNvPr id="18" name="Rectangle 18"/>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1" name="Rectangle 21"/>
          <p:cNvSpPr>
            <a:spLocks noGrp="1"/>
          </p:cNvSpPr>
          <p:nvPr>
            <p:ph type="ftr" sz="quarter" idx="23"/>
          </p:nvPr>
        </p:nvSpPr>
        <p:spPr/>
        <p:txBody>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5"/>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1"/>
          </p:nvPr>
        </p:nvSpPr>
        <p:spPr/>
        <p:txBody>
          <a:bodyPr/>
          <a:lstStyle/>
          <a:p>
            <a:pPr algn="r"/>
            <a:fld id="{968C9C2A-D3B8-4543-8A47-F59C20C16D9A}" type="datetime1">
              <a:rPr lang="en-US" smtClean="0"/>
              <a:pPr algn="r"/>
              <a:t>8/22/2023</a:t>
            </a:fld>
            <a:endParaRPr lang="en-US" dirty="0"/>
          </a:p>
        </p:txBody>
      </p:sp>
      <p:sp>
        <p:nvSpPr>
          <p:cNvPr id="19" name="Rectangle 19"/>
          <p:cNvSpPr>
            <a:spLocks noGrp="1"/>
          </p:cNvSpPr>
          <p:nvPr>
            <p:ph type="sldNum" sz="quarter" idx="22"/>
          </p:nvPr>
        </p:nvSpPr>
        <p:spPr/>
        <p:txBody>
          <a:bodyPr/>
          <a:lstStyle/>
          <a:p>
            <a:pPr algn="r"/>
            <a:fld id="{256D3EEF-DE4E-429D-8EC4-DDC531AFF587}" type="slidenum">
              <a:rPr lang="en-US" sz="1000" smtClean="0"/>
              <a:pPr algn="r"/>
              <a:t>‹#›</a:t>
            </a:fld>
            <a:endParaRPr lang="en-US" dirty="0"/>
          </a:p>
        </p:txBody>
      </p:sp>
      <p:sp>
        <p:nvSpPr>
          <p:cNvPr id="20" name="Rectangle 20"/>
          <p:cNvSpPr>
            <a:spLocks noGrp="1"/>
          </p:cNvSpPr>
          <p:nvPr>
            <p:ph type="ftr" sz="quarter" idx="23"/>
          </p:nvPr>
        </p:nvSpPr>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r>
              <a:rPr lang="en-US"/>
              <a:t>Click to edit Master title style</a:t>
            </a: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4"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6"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6"/>
          <p:cNvSpPr>
            <a:spLocks noGrp="1"/>
          </p:cNvSpPr>
          <p:nvPr>
            <p:ph type="dt" sz="half" idx="23"/>
          </p:nvPr>
        </p:nvSpPr>
        <p:spPr/>
        <p:txBody>
          <a:bodyPr/>
          <a:lstStyle/>
          <a:p>
            <a:pPr algn="r"/>
            <a:fld id="{29ED4C97-3C5D-482A-99AD-AD992C3024DE}" type="datetime1">
              <a:rPr lang="en-US" smtClean="0"/>
              <a:pPr algn="r"/>
              <a:t>8/22/2023</a:t>
            </a:fld>
            <a:endParaRPr lang="en-US" dirty="0"/>
          </a:p>
        </p:txBody>
      </p:sp>
      <p:sp>
        <p:nvSpPr>
          <p:cNvPr id="17" name="Rectangle 17"/>
          <p:cNvSpPr>
            <a:spLocks noGrp="1"/>
          </p:cNvSpPr>
          <p:nvPr>
            <p:ph type="sldNum" sz="quarter" idx="24"/>
          </p:nvPr>
        </p:nvSpPr>
        <p:spPr/>
        <p:txBody>
          <a:bodyPr/>
          <a:lstStyle/>
          <a:p>
            <a:pPr algn="r"/>
            <a:fld id="{256D3EEF-DE4E-429D-8EC4-DDC531AFF587}" type="slidenum">
              <a:rPr lang="en-US" sz="1000" smtClean="0"/>
              <a:pPr algn="r"/>
              <a:t>‹#›</a:t>
            </a:fld>
            <a:endParaRPr lang="en-US" dirty="0"/>
          </a:p>
        </p:txBody>
      </p:sp>
      <p:sp>
        <p:nvSpPr>
          <p:cNvPr id="18" name="Rectangle 18"/>
          <p:cNvSpPr>
            <a:spLocks noGrp="1"/>
          </p:cNvSpPr>
          <p:nvPr>
            <p:ph type="ftr" sz="quarter" idx="25"/>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r>
              <a:rPr lang="en-US"/>
              <a:t>Click to edit Master title style</a:t>
            </a: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3" name="Rectangle 11"/>
          <p:cNvSpPr>
            <a:spLocks noGrp="1"/>
          </p:cNvSpPr>
          <p:nvPr>
            <p:ph sz="quarter" idx="22"/>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6" name="Rectangle 11"/>
          <p:cNvSpPr>
            <a:spLocks noGrp="1"/>
          </p:cNvSpPr>
          <p:nvPr>
            <p:ph sz="quarter" idx="24"/>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7"/>
          <p:cNvSpPr>
            <a:spLocks noGrp="1"/>
          </p:cNvSpPr>
          <p:nvPr>
            <p:ph type="dt" sz="half" idx="25"/>
          </p:nvPr>
        </p:nvSpPr>
        <p:spPr/>
        <p:txBody>
          <a:bodyPr/>
          <a:lstStyle/>
          <a:p>
            <a:pPr algn="r"/>
            <a:fld id="{3EF8FEE9-63ED-4C1B-8C25-9B47C2DA1E72}" type="datetime1">
              <a:rPr lang="en-US" smtClean="0"/>
              <a:pPr algn="r"/>
              <a:t>8/22/2023</a:t>
            </a:fld>
            <a:endParaRPr lang="en-US" dirty="0"/>
          </a:p>
        </p:txBody>
      </p:sp>
      <p:sp>
        <p:nvSpPr>
          <p:cNvPr id="18" name="Rectangle 18"/>
          <p:cNvSpPr>
            <a:spLocks noGrp="1"/>
          </p:cNvSpPr>
          <p:nvPr>
            <p:ph type="sldNum" sz="quarter" idx="26"/>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7"/>
          </p:nvPr>
        </p:nvSpPr>
        <p:spPr/>
        <p:txBody>
          <a:body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r>
              <a:rPr lang="en-US"/>
              <a:t>Click to edit Master title style</a:t>
            </a: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lang="en-US" dirty="0"/>
              <a:t>Company</a:t>
            </a:r>
            <a:r>
              <a:rPr lang="en-US" baseline="0" dirty="0"/>
              <a:t> Logo</a:t>
            </a:r>
            <a:endParaRPr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lang="en-US" dirty="0"/>
              <a:t>Company</a:t>
            </a:r>
            <a:r>
              <a:rPr lang="en-US" baseline="0" dirty="0"/>
              <a:t> Logo</a:t>
            </a:r>
            <a:endParaRPr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lang="en-US" dirty="0"/>
              <a:t>Company</a:t>
            </a:r>
            <a:r>
              <a:rPr lang="en-US" baseline="0" dirty="0"/>
              <a:t> Logo</a:t>
            </a:r>
            <a:endParaRPr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lang="en-US" dirty="0"/>
              <a:t>Company</a:t>
            </a:r>
            <a:r>
              <a:rPr lang="en-US" baseline="0" dirty="0"/>
              <a:t> Logo</a:t>
            </a:r>
            <a:endParaRPr lang="en-US" dirty="0"/>
          </a:p>
        </p:txBody>
      </p:sp>
      <p:sp>
        <p:nvSpPr>
          <p:cNvPr id="4" name="Rectangle 10"/>
          <p:cNvSpPr>
            <a:spLocks noGrp="1"/>
          </p:cNvSpPr>
          <p:nvPr>
            <p:ph type="pic" sz="quarter" idx="21" hasCustomPrompt="1"/>
          </p:nvPr>
        </p:nvSpPr>
        <p:spPr>
          <a:xfrm>
            <a:off x="5791200" y="1600200"/>
            <a:ext cx="1371600" cy="685800"/>
          </a:xfrm>
        </p:spPr>
        <p:txBody>
          <a:bodyPr/>
          <a:lstStyle/>
          <a:p>
            <a:r>
              <a:rPr lang="en-US" dirty="0"/>
              <a:t>Company</a:t>
            </a:r>
            <a:r>
              <a:rPr lang="en-US" baseline="0" dirty="0"/>
              <a:t> Logo</a:t>
            </a:r>
            <a:endParaRPr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lang="en-US" dirty="0"/>
              <a:t>Company</a:t>
            </a:r>
            <a:r>
              <a:rPr lang="en-US" baseline="0" dirty="0"/>
              <a:t> Logo</a:t>
            </a:r>
            <a:endParaRPr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a:defRPr b="1"/>
            </a:lvl1pPr>
            <a:extLst/>
          </a:lstStyle>
          <a:p>
            <a:pPr lvl="0"/>
            <a:r>
              <a:rPr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a:defRPr b="1"/>
            </a:lvl1pPr>
            <a:extLst/>
          </a:lstStyle>
          <a:p>
            <a:pPr lvl="0"/>
            <a:r>
              <a:rPr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a:defRPr b="1"/>
            </a:lvl1pPr>
            <a:extLst/>
          </a:lstStyle>
          <a:p>
            <a:pPr lvl="0"/>
            <a:r>
              <a:rPr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a:defRPr b="1"/>
            </a:lvl1pPr>
            <a:extLst/>
          </a:lstStyle>
          <a:p>
            <a:pPr lvl="0"/>
            <a:r>
              <a:rPr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a:defRPr b="1"/>
            </a:lvl1pPr>
            <a:extLst/>
          </a:lstStyle>
          <a:p>
            <a:pPr lvl="0"/>
            <a:r>
              <a:rPr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a:defRPr b="1"/>
            </a:lvl1pPr>
            <a:extLst/>
          </a:lstStyle>
          <a:p>
            <a:pPr lvl="0"/>
            <a:r>
              <a:rPr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a:defRPr sz="800" i="1"/>
            </a:lvl1pPr>
            <a:extLst/>
          </a:lstStyle>
          <a:p>
            <a:pPr lvl="0"/>
            <a:r>
              <a:rPr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a:defRPr sz="800" i="1"/>
            </a:lvl1pPr>
            <a:extLst/>
          </a:lstStyle>
          <a:p>
            <a:pPr lvl="0"/>
            <a:r>
              <a:rPr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a:defRPr sz="800" i="1"/>
            </a:lvl1pPr>
            <a:extLst/>
          </a:lstStyle>
          <a:p>
            <a:pPr lvl="0"/>
            <a:r>
              <a:rPr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a:defRPr sz="800" i="1"/>
            </a:lvl1pPr>
            <a:extLst/>
          </a:lstStyle>
          <a:p>
            <a:pPr lvl="0"/>
            <a:r>
              <a:rPr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a:defRPr sz="800" i="1"/>
            </a:lvl1pPr>
            <a:extLst/>
          </a:lstStyle>
          <a:p>
            <a:pPr lvl="0"/>
            <a:r>
              <a:rPr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a:defRPr sz="800" i="1"/>
            </a:lvl1pPr>
            <a:extLst/>
          </a:lstStyle>
          <a:p>
            <a:pPr lvl="0"/>
            <a:r>
              <a:rPr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a:defRPr sz="800"/>
            </a:lvl1pPr>
            <a:extLst/>
          </a:lstStyle>
          <a:p>
            <a:pPr lvl="0"/>
            <a:r>
              <a:rPr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a:defRPr sz="800"/>
            </a:lvl1pPr>
            <a:extLst/>
          </a:lstStyle>
          <a:p>
            <a:pPr lvl="0"/>
            <a:r>
              <a:rPr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a:defRPr sz="800"/>
            </a:lvl1pPr>
            <a:extLst/>
          </a:lstStyle>
          <a:p>
            <a:pPr lvl="0"/>
            <a:r>
              <a:rPr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a:defRPr sz="800"/>
            </a:lvl1pPr>
            <a:extLst/>
          </a:lstStyle>
          <a:p>
            <a:pPr lvl="0"/>
            <a:r>
              <a:rPr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a:defRPr sz="800"/>
            </a:lvl1pPr>
            <a:extLst/>
          </a:lstStyle>
          <a:p>
            <a:pPr lvl="0"/>
            <a:r>
              <a:rPr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a:defRPr sz="800"/>
            </a:lvl1pPr>
            <a:extLst/>
          </a:lstStyle>
          <a:p>
            <a:pPr lvl="0"/>
            <a:r>
              <a:rPr lang="en-US" dirty="0"/>
              <a:t>Description</a:t>
            </a:r>
          </a:p>
        </p:txBody>
      </p:sp>
      <p:sp>
        <p:nvSpPr>
          <p:cNvPr id="39" name="Rectangle 51"/>
          <p:cNvSpPr>
            <a:spLocks noGrp="1"/>
          </p:cNvSpPr>
          <p:nvPr>
            <p:ph type="body" sz="quarter" idx="46"/>
          </p:nvPr>
        </p:nvSpPr>
        <p:spPr>
          <a:xfrm>
            <a:off x="304800" y="381000"/>
            <a:ext cx="8077200" cy="838200"/>
          </a:xfrm>
        </p:spPr>
        <p:txBody>
          <a:bodyPr/>
          <a:lstStyle>
            <a:lvl1pPr>
              <a:defRPr sz="1200"/>
            </a:lvl1pPr>
            <a:extLst/>
          </a:lstStyle>
          <a:p>
            <a:pPr lvl="0"/>
            <a:r>
              <a:rPr lang="en-US"/>
              <a:t>Click to edit Master text styles</a:t>
            </a:r>
          </a:p>
        </p:txBody>
      </p:sp>
      <p:sp>
        <p:nvSpPr>
          <p:cNvPr id="42" name="Rectangle 42"/>
          <p:cNvSpPr>
            <a:spLocks noGrp="1"/>
          </p:cNvSpPr>
          <p:nvPr>
            <p:ph type="dt" sz="half" idx="47"/>
          </p:nvPr>
        </p:nvSpPr>
        <p:spPr/>
        <p:txBody>
          <a:bodyPr/>
          <a:lstStyle/>
          <a:p>
            <a:pPr algn="r"/>
            <a:fld id="{E8BD303E-7304-41BE-B693-A76D7275A3B0}" type="datetime1">
              <a:rPr lang="en-US" smtClean="0"/>
              <a:pPr algn="r"/>
              <a:t>8/22/2023</a:t>
            </a:fld>
            <a:endParaRPr lang="en-US" dirty="0"/>
          </a:p>
        </p:txBody>
      </p:sp>
      <p:sp>
        <p:nvSpPr>
          <p:cNvPr id="43" name="Rectangle 43"/>
          <p:cNvSpPr>
            <a:spLocks noGrp="1"/>
          </p:cNvSpPr>
          <p:nvPr>
            <p:ph type="sldNum" sz="quarter" idx="48"/>
          </p:nvPr>
        </p:nvSpPr>
        <p:spPr/>
        <p:txBody>
          <a:bodyPr/>
          <a:lstStyle/>
          <a:p>
            <a:pPr algn="r"/>
            <a:fld id="{256D3EEF-DE4E-429D-8EC4-DDC531AFF587}" type="slidenum">
              <a:rPr lang="en-US" sz="1000" smtClean="0"/>
              <a:pPr algn="r"/>
              <a:t>‹#›</a:t>
            </a:fld>
            <a:endParaRPr lang="en-US" dirty="0"/>
          </a:p>
        </p:txBody>
      </p:sp>
      <p:sp>
        <p:nvSpPr>
          <p:cNvPr id="45" name="Rectangle 45"/>
          <p:cNvSpPr>
            <a:spLocks noGrp="1"/>
          </p:cNvSpPr>
          <p:nvPr>
            <p:ph type="ftr" sz="quarter" idx="49"/>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fld id="{F17F374F-8F2E-42FC-B8C0-8EDFCA32CD96}" type="datetime1">
              <a:rPr lang="en-US" sz="1100" smtClean="0"/>
              <a:pPr algn="r"/>
              <a:t>8/22/2023</a:t>
            </a:fld>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4" name="Title 13"/>
          <p:cNvSpPr>
            <a:spLocks noGrp="1"/>
          </p:cNvSpPr>
          <p:nvPr>
            <p:ph type="ctrTitle"/>
          </p:nvPr>
        </p:nvSpPr>
        <p:spPr>
          <a:xfrm>
            <a:off x="228600" y="4114800"/>
            <a:ext cx="7239000" cy="533400"/>
          </a:xfr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dt" sz="half" idx="10"/>
          </p:nvPr>
        </p:nvSpPr>
        <p:spPr>
          <a:xfrm>
            <a:off x="228600" y="6477000"/>
            <a:ext cx="1600200" cy="304800"/>
          </a:xfrm>
        </p:spPr>
        <p:txBody>
          <a:bodyPr anchor="ctr"/>
          <a:lstStyle>
            <a:lvl1pPr algn="l">
              <a:defRPr>
                <a:solidFill>
                  <a:srgbClr val="A0A0A0"/>
                </a:solidFill>
              </a:defRPr>
            </a:lvl1pPr>
            <a:extLst/>
          </a:lstStyle>
          <a:p>
            <a:fld id="{5A8D346D-A53F-433C-9D37-45A337EA482C}" type="datetime1">
              <a:rPr lang="en-US" smtClean="0"/>
              <a:pPr/>
              <a:t>8/22/2023</a:t>
            </a:fld>
            <a:endParaRPr lang="en-US" dirty="0"/>
          </a:p>
        </p:txBody>
      </p:sp>
      <p:sp>
        <p:nvSpPr>
          <p:cNvPr id="4" name="Rectangle 4"/>
          <p:cNvSpPr>
            <a:spLocks noGrp="1"/>
          </p:cNvSpPr>
          <p:nvPr>
            <p:ph type="ftr" sz="quarter" idx="11"/>
          </p:nvPr>
        </p:nvSpPr>
        <p:spPr>
          <a:xfrm>
            <a:off x="2705100" y="6477000"/>
            <a:ext cx="37338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pPr algn="r"/>
            <a:fld id="{256D3EEF-DE4E-429D-8EC4-DDC531AFF587}" type="slidenum">
              <a:rPr lang="en-US" sz="1000" smtClean="0"/>
              <a:pPr algn="r"/>
              <a:t>‹#›</a:t>
            </a:fld>
            <a:endParaRPr lang="en-US" dirty="0"/>
          </a:p>
        </p:txBody>
      </p:sp>
      <p:pic>
        <p:nvPicPr>
          <p:cNvPr id="10" name="Rectangle 9"/>
          <p:cNvPicPr>
            <a:picLocks noChangeAspect="1"/>
          </p:cNvPicPr>
          <p:nvPr/>
        </p:nvPicPr>
        <p:blipFill>
          <a:blip r:embed="rId2">
            <a:duotone>
              <a:schemeClr val="accent4"/>
              <a:srgbClr val="FFFFFF"/>
            </a:duotone>
          </a:blip>
          <a:stretch>
            <a:fillRect/>
          </a:stretch>
        </p:blipFill>
        <p:spPr>
          <a:xfrm>
            <a:off x="7601712" y="6239256"/>
            <a:ext cx="838200" cy="616077"/>
          </a:xfrm>
          <a:prstGeom prst="rect">
            <a:avLst/>
          </a:prstGeom>
          <a:noFill/>
          <a:ln>
            <a:noFill/>
          </a:ln>
        </p:spPr>
      </p:pic>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8/22/2023</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8"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1" name="Rectangle 11"/>
          <p:cNvSpPr>
            <a:spLocks noGrp="1"/>
          </p:cNvSpPr>
          <p:nvPr>
            <p:ph sz="quarter" idx="15"/>
          </p:nvPr>
        </p:nvSpPr>
        <p:spPr>
          <a:xfrm>
            <a:off x="304800" y="609600"/>
            <a:ext cx="8077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9"/>
          <p:cNvSpPr>
            <a:spLocks noGrp="1"/>
          </p:cNvSpPr>
          <p:nvPr>
            <p:ph type="dt" sz="half" idx="16"/>
          </p:nvPr>
        </p:nvSpPr>
        <p:spPr/>
        <p:txBody>
          <a:bodyPr/>
          <a:lstStyle/>
          <a:p>
            <a:pPr algn="r"/>
            <a:fld id="{828FD173-2CB3-4214-8741-970D8D476901}" type="datetime1">
              <a:rPr lang="en-US" smtClean="0"/>
              <a:pPr algn="r"/>
              <a:t>8/22/2023</a:t>
            </a:fld>
            <a:endParaRPr lang="en-US" dirty="0"/>
          </a:p>
        </p:txBody>
      </p:sp>
      <p:sp>
        <p:nvSpPr>
          <p:cNvPr id="10" name="Rectangle 10"/>
          <p:cNvSpPr>
            <a:spLocks noGrp="1"/>
          </p:cNvSpPr>
          <p:nvPr>
            <p:ph type="sldNum" sz="quarter" idx="17"/>
          </p:nvPr>
        </p:nvSpPr>
        <p:spPr/>
        <p:txBody>
          <a:bodyPr/>
          <a:lstStyle/>
          <a:p>
            <a:pPr algn="r"/>
            <a:fld id="{256D3EEF-DE4E-429D-8EC4-DDC531AFF587}" type="slidenum">
              <a:rPr lang="en-US" sz="1000" smtClean="0"/>
              <a:pPr algn="r"/>
              <a:t>‹#›</a:t>
            </a:fld>
            <a:endParaRPr lang="en-US" dirty="0"/>
          </a:p>
        </p:txBody>
      </p:sp>
      <p:sp>
        <p:nvSpPr>
          <p:cNvPr id="12" name="Rectangle 12"/>
          <p:cNvSpPr>
            <a:spLocks noGrp="1"/>
          </p:cNvSpPr>
          <p:nvPr>
            <p:ph type="ftr" sz="quarter" idx="18"/>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r>
              <a:rPr lang="en-US"/>
              <a:t>Click to edit Master title style</a:t>
            </a: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18"/>
          </p:nvPr>
        </p:nvSpPr>
        <p:spPr/>
        <p:txBody>
          <a:bodyPr/>
          <a:lstStyle/>
          <a:p>
            <a:pPr algn="r"/>
            <a:fld id="{A1704A40-8D3B-4404-9986-2B5D36474D63}" type="datetime1">
              <a:rPr lang="en-US" smtClean="0"/>
              <a:pPr algn="r"/>
              <a:t>8/22/2023</a:t>
            </a:fld>
            <a:endParaRPr lang="en-US" dirty="0"/>
          </a:p>
        </p:txBody>
      </p:sp>
      <p:sp>
        <p:nvSpPr>
          <p:cNvPr id="16" name="Rectangle 16"/>
          <p:cNvSpPr>
            <a:spLocks noGrp="1"/>
          </p:cNvSpPr>
          <p:nvPr>
            <p:ph type="sldNum" sz="quarter" idx="19"/>
          </p:nvPr>
        </p:nvSpPr>
        <p:spPr/>
        <p:txBody>
          <a:bodyPr/>
          <a:lstStyle/>
          <a:p>
            <a:pPr algn="r"/>
            <a:fld id="{256D3EEF-DE4E-429D-8EC4-DDC531AFF587}" type="slidenum">
              <a:rPr lang="en-US" sz="1000" smtClean="0"/>
              <a:pPr algn="r"/>
              <a:t>‹#›</a:t>
            </a:fld>
            <a:endParaRPr lang="en-US" dirty="0"/>
          </a:p>
        </p:txBody>
      </p:sp>
      <p:sp>
        <p:nvSpPr>
          <p:cNvPr id="17" name="Rectangle 17"/>
          <p:cNvSpPr>
            <a:spLocks noGrp="1"/>
          </p:cNvSpPr>
          <p:nvPr>
            <p:ph type="ftr" sz="quarter" idx="20"/>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5"/>
          </p:nvPr>
        </p:nvSpPr>
        <p:spPr>
          <a:xfrm>
            <a:off x="3048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3017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3"/>
          <p:cNvSpPr>
            <a:spLocks noGrp="1"/>
          </p:cNvSpPr>
          <p:nvPr>
            <p:ph type="dt" sz="half" idx="20"/>
          </p:nvPr>
        </p:nvSpPr>
        <p:spPr/>
        <p:txBody>
          <a:bodyPr/>
          <a:lstStyle/>
          <a:p>
            <a:pPr algn="r"/>
            <a:fld id="{DE3B91AD-F2C9-43CB-A84C-1D5C130F2509}" type="datetime1">
              <a:rPr lang="en-US" smtClean="0"/>
              <a:pPr algn="r"/>
              <a:t>8/22/2023</a:t>
            </a:fld>
            <a:endParaRPr lang="en-US" dirty="0"/>
          </a:p>
        </p:txBody>
      </p:sp>
      <p:sp>
        <p:nvSpPr>
          <p:cNvPr id="19" name="Rectangle 19"/>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2"/>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7" name="Rectangle 11"/>
          <p:cNvSpPr>
            <a:spLocks noGrp="1"/>
          </p:cNvSpPr>
          <p:nvPr>
            <p:ph sz="quarter" idx="17"/>
          </p:nvPr>
        </p:nvSpPr>
        <p:spPr>
          <a:xfrm>
            <a:off x="4419600" y="609600"/>
            <a:ext cx="3962400"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0" name="Rectangle 11"/>
          <p:cNvSpPr>
            <a:spLocks noGrp="1"/>
          </p:cNvSpPr>
          <p:nvPr>
            <p:ph sz="quarter" idx="19"/>
          </p:nvPr>
        </p:nvSpPr>
        <p:spPr>
          <a:xfrm>
            <a:off x="4416552" y="3547872"/>
            <a:ext cx="3965448"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Rectangle 21"/>
          <p:cNvSpPr>
            <a:spLocks noGrp="1"/>
          </p:cNvSpPr>
          <p:nvPr>
            <p:ph type="dt" sz="half" idx="20"/>
          </p:nvPr>
        </p:nvSpPr>
        <p:spPr/>
        <p:txBody>
          <a:bodyPr/>
          <a:lstStyle/>
          <a:p>
            <a:pPr algn="r"/>
            <a:fld id="{27D93220-918A-400D-B3FA-D8B22567DEBB}" type="datetime1">
              <a:rPr lang="en-US" smtClean="0"/>
              <a:pPr algn="r"/>
              <a:t>8/22/2023</a:t>
            </a:fld>
            <a:endParaRPr lang="en-US" dirty="0"/>
          </a:p>
        </p:txBody>
      </p:sp>
      <p:sp>
        <p:nvSpPr>
          <p:cNvPr id="22" name="Rectangle 22"/>
          <p:cNvSpPr>
            <a:spLocks noGrp="1"/>
          </p:cNvSpPr>
          <p:nvPr>
            <p:ph type="sldNum" sz="quarter" idx="21"/>
          </p:nvPr>
        </p:nvSpPr>
        <p:spPr/>
        <p:txBody>
          <a:bodyPr/>
          <a:lstStyle/>
          <a:p>
            <a:pPr algn="r"/>
            <a:fld id="{256D3EEF-DE4E-429D-8EC4-DDC531AFF587}" type="slidenum">
              <a:rPr lang="en-US" sz="1000" smtClean="0"/>
              <a:pPr algn="r"/>
              <a:t>‹#›</a:t>
            </a:fld>
            <a:endParaRPr lang="en-US" dirty="0"/>
          </a:p>
        </p:txBody>
      </p:sp>
      <p:sp>
        <p:nvSpPr>
          <p:cNvPr id="23" name="Rectangle 23"/>
          <p:cNvSpPr>
            <a:spLocks noGrp="1"/>
          </p:cNvSpPr>
          <p:nvPr>
            <p:ph type="ftr" sz="quarter" idx="2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r>
              <a:rPr lang="en-US"/>
              <a:t>Click to edit Master title style</a:t>
            </a:r>
            <a:endParaRPr lang="en-US" dirty="0"/>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a:defRPr sz="1000">
                <a:solidFill>
                  <a:schemeClr val="tx1">
                    <a:tint val="65000"/>
                  </a:schemeClr>
                </a:solidFill>
              </a:defRPr>
            </a:lvl1pPr>
            <a:extLst/>
          </a:lstStyle>
          <a:p>
            <a:pPr algn="r"/>
            <a:fld id="{CCD717AA-EA39-47F3-8A0A-15B3575EDB53}" type="datetime1">
              <a:rPr lang="en-US" smtClean="0"/>
              <a:pPr algn="r"/>
              <a:t>8/22/2023</a:t>
            </a:fld>
            <a:endParaRPr lang="en-US" sz="1000" dirty="0">
              <a:solidFill>
                <a:schemeClr val="tx1">
                  <a:tint val="65000"/>
                </a:schemeClr>
              </a:solidFill>
            </a:endParaRPr>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a:defRPr sz="1000"/>
            </a:lvl1pPr>
            <a:extLst/>
          </a:lstStyle>
          <a:p>
            <a:pPr algn="r"/>
            <a:fld id="{256D3EEF-DE4E-429D-8EC4-DDC531AFF587}" type="slidenum">
              <a:rPr lang="en-US" sz="1000" smtClean="0"/>
              <a:pPr algn="r"/>
              <a:t>‹#›</a:t>
            </a:fld>
            <a:endParaRPr lang="en-US" sz="1000" dirty="0"/>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a:defRPr sz="1000">
                <a:solidFill>
                  <a:sysClr val="windowText" lastClr="000000"/>
                </a:solidFill>
              </a:defRPr>
            </a:lvl1pPr>
            <a:extLst/>
          </a:lstStyle>
          <a:p>
            <a:endParaRPr lang="en-US" sz="1000" dirty="0">
              <a:solidFill>
                <a:sysClr val="windowText" lastClr="000000"/>
              </a:solidFill>
            </a:endParaRPr>
          </a:p>
        </p:txBody>
      </p:sp>
      <p:pic>
        <p:nvPicPr>
          <p:cNvPr id="24" name="ContosoLogo.jpg"/>
          <p:cNvPicPr>
            <a:picLocks noChangeAspect="1"/>
          </p:cNvPicPr>
          <p:nvPr/>
        </p:nvPicPr>
        <p:blipFill>
          <a:blip r:embed="rId18">
            <a:duotone>
              <a:schemeClr val="accent4"/>
              <a:srgbClr val="FFFFFF"/>
            </a:duotone>
          </a:blip>
          <a:stretch>
            <a:fillRect/>
          </a:stretch>
        </p:blipFill>
        <p:spPr>
          <a:xfrm>
            <a:off x="7601712" y="6239256"/>
            <a:ext cx="838200" cy="61607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3" r:id="rId10"/>
    <p:sldLayoutId id="2147483658" r:id="rId11"/>
    <p:sldLayoutId id="2147483659" r:id="rId12"/>
    <p:sldLayoutId id="2147483660" r:id="rId13"/>
    <p:sldLayoutId id="2147483661" r:id="rId14"/>
    <p:sldLayoutId id="2147483662" r:id="rId15"/>
    <p:sldLayoutId id="2147483664" r:id="rId16"/>
  </p:sldLayoutIdLst>
  <p:hf sldNum="0" hdr="0" ftr="0" dt="0"/>
  <p:txStyles>
    <p:titleStyle>
      <a:lvl1pPr algn="l" rtl="0" eaLnBrk="1" latinLnBrk="0" hangingPunct="1">
        <a:spcBef>
          <a:spcPct val="0"/>
        </a:spcBef>
        <a:buNone/>
        <a:defRPr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sz="1100">
          <a:solidFill>
            <a:schemeClr val="tx1"/>
          </a:solidFill>
          <a:latin typeface="+mn-lt"/>
          <a:ea typeface="+mn-ea"/>
          <a:cs typeface="+mn-cs"/>
        </a:defRPr>
      </a:lvl1pPr>
      <a:lvl2pPr marL="742950" indent="-285750" algn="l" rtl="0" eaLnBrk="1" latinLnBrk="0" hangingPunct="1">
        <a:spcBef>
          <a:spcPct val="20000"/>
        </a:spcBef>
        <a:buFontTx/>
        <a:buNone/>
        <a:defRPr sz="1100">
          <a:solidFill>
            <a:schemeClr val="tx1"/>
          </a:solidFill>
          <a:latin typeface="+mn-lt"/>
          <a:ea typeface="+mn-ea"/>
          <a:cs typeface="+mn-cs"/>
        </a:defRPr>
      </a:lvl2pPr>
      <a:lvl3pPr marL="1143000" indent="-228600" algn="l" rtl="0" eaLnBrk="1" latinLnBrk="0" hangingPunct="1">
        <a:spcBef>
          <a:spcPct val="20000"/>
        </a:spcBef>
        <a:buFontTx/>
        <a:buNone/>
        <a:defRPr sz="1100">
          <a:solidFill>
            <a:schemeClr val="tx1"/>
          </a:solidFill>
          <a:latin typeface="+mn-lt"/>
          <a:ea typeface="+mn-ea"/>
          <a:cs typeface="+mn-cs"/>
        </a:defRPr>
      </a:lvl3pPr>
      <a:lvl4pPr marL="1600200" indent="-228600" algn="l" rtl="0" eaLnBrk="1" latinLnBrk="0" hangingPunct="1">
        <a:spcBef>
          <a:spcPct val="20000"/>
        </a:spcBef>
        <a:buFontTx/>
        <a:buNone/>
        <a:defRPr sz="1100">
          <a:solidFill>
            <a:schemeClr val="tx1"/>
          </a:solidFill>
          <a:latin typeface="+mn-lt"/>
          <a:ea typeface="+mn-ea"/>
          <a:cs typeface="+mn-cs"/>
        </a:defRPr>
      </a:lvl4pPr>
      <a:lvl5pPr marL="2057400" indent="-228600" algn="l" rtl="0" eaLnBrk="1" latinLnBrk="0" hangingPunct="1">
        <a:spcBef>
          <a:spcPct val="20000"/>
        </a:spcBef>
        <a:buFontTx/>
        <a:buNone/>
        <a:defRPr sz="11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152400"/>
            <a:ext cx="7239000" cy="2133600"/>
          </a:xfrm>
        </p:spPr>
        <p:txBody>
          <a:bodyPr>
            <a:noAutofit/>
          </a:bodyPr>
          <a:lstStyle/>
          <a:p>
            <a:r>
              <a:rPr lang="en-US" sz="4400" b="1" dirty="0"/>
              <a:t>Workplace Writing &amp; </a:t>
            </a:r>
            <a:br>
              <a:rPr lang="en-US" sz="4400" b="1" dirty="0"/>
            </a:br>
            <a:r>
              <a:rPr lang="en-US" sz="4400" b="1" dirty="0"/>
              <a:t>Your Role in It</a:t>
            </a:r>
          </a:p>
        </p:txBody>
      </p:sp>
      <p:sp>
        <p:nvSpPr>
          <p:cNvPr id="3" name="Rectangle 3"/>
          <p:cNvSpPr>
            <a:spLocks noGrp="1"/>
          </p:cNvSpPr>
          <p:nvPr>
            <p:ph type="subTitle" idx="1"/>
          </p:nvPr>
        </p:nvSpPr>
        <p:spPr>
          <a:xfrm>
            <a:off x="228600" y="4706112"/>
            <a:ext cx="6934200" cy="932688"/>
          </a:xfrm>
        </p:spPr>
        <p:txBody>
          <a:bodyPr>
            <a:noAutofit/>
          </a:bodyPr>
          <a:lstStyle/>
          <a:p>
            <a:r>
              <a:rPr lang="en-US" sz="2000" dirty="0"/>
              <a:t>Technical Writing / Engineering Embed – McCall	</a:t>
            </a:r>
          </a:p>
          <a:p>
            <a:r>
              <a:rPr lang="en-US" sz="1400" b="0" dirty="0"/>
              <a:t>September 2012, Rev. September 2017, May 2019</a:t>
            </a:r>
          </a:p>
        </p:txBody>
      </p:sp>
      <p:pic>
        <p:nvPicPr>
          <p:cNvPr id="3076" name="Picture 4" descr="C:\Documents and Settings\Mary McCall\Local Settings\Temporary Internet Files\Content.IE5\OPIZ0HA3\MP9003998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631" y="2057400"/>
            <a:ext cx="3901440" cy="25999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p:cNvSpPr txBox="1">
            <a:spLocks noChangeArrowheads="1"/>
          </p:cNvSpPr>
          <p:nvPr/>
        </p:nvSpPr>
        <p:spPr bwMode="auto">
          <a:xfrm>
            <a:off x="2394510" y="6324600"/>
            <a:ext cx="43100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en-US" altLang="en-US" sz="1200" dirty="0"/>
              <a:t>Courtesy of Detroit Mercy  - Mechanical Engineering – Fall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914400"/>
          </a:xfrm>
        </p:spPr>
        <p:txBody>
          <a:bodyPr>
            <a:normAutofit/>
          </a:bodyPr>
          <a:lstStyle/>
          <a:p>
            <a:r>
              <a:rPr lang="en-US" sz="3600" dirty="0"/>
              <a:t>Getting Started: Narrow Your Topic</a:t>
            </a:r>
          </a:p>
        </p:txBody>
      </p:sp>
      <p:grpSp>
        <p:nvGrpSpPr>
          <p:cNvPr id="14" name="Group 13"/>
          <p:cNvGrpSpPr/>
          <p:nvPr/>
        </p:nvGrpSpPr>
        <p:grpSpPr>
          <a:xfrm>
            <a:off x="457200" y="1752600"/>
            <a:ext cx="8229600" cy="4271665"/>
            <a:chOff x="457200" y="1752600"/>
            <a:chExt cx="8229600" cy="4271665"/>
          </a:xfrm>
        </p:grpSpPr>
        <p:sp>
          <p:nvSpPr>
            <p:cNvPr id="7" name="TextBox 6"/>
            <p:cNvSpPr txBox="1"/>
            <p:nvPr/>
          </p:nvSpPr>
          <p:spPr>
            <a:xfrm>
              <a:off x="762000" y="3657600"/>
              <a:ext cx="7315200" cy="461665"/>
            </a:xfrm>
            <a:prstGeom prst="rect">
              <a:avLst/>
            </a:prstGeom>
            <a:solidFill>
              <a:schemeClr val="accent6">
                <a:lumMod val="20000"/>
                <a:lumOff val="80000"/>
              </a:schemeClr>
            </a:solidFill>
          </p:spPr>
          <p:txBody>
            <a:bodyPr wrap="square" rtlCol="0">
              <a:spAutoFit/>
            </a:bodyPr>
            <a:lstStyle/>
            <a:p>
              <a:pPr algn="ctr">
                <a:buClr>
                  <a:schemeClr val="accent6">
                    <a:lumMod val="75000"/>
                  </a:schemeClr>
                </a:buClr>
              </a:pPr>
              <a:r>
                <a:rPr lang="en-US" sz="2400" dirty="0"/>
                <a:t>Effects of downsizing on the Loan Processing Department</a:t>
              </a:r>
            </a:p>
          </p:txBody>
        </p:sp>
        <p:sp>
          <p:nvSpPr>
            <p:cNvPr id="9" name="TextBox 8"/>
            <p:cNvSpPr txBox="1"/>
            <p:nvPr/>
          </p:nvSpPr>
          <p:spPr>
            <a:xfrm>
              <a:off x="1752600" y="2743200"/>
              <a:ext cx="5029200" cy="461665"/>
            </a:xfrm>
            <a:prstGeom prst="rect">
              <a:avLst/>
            </a:prstGeom>
            <a:solidFill>
              <a:schemeClr val="accent6">
                <a:lumMod val="20000"/>
                <a:lumOff val="80000"/>
              </a:schemeClr>
            </a:solidFill>
          </p:spPr>
          <p:txBody>
            <a:bodyPr wrap="square" rtlCol="0">
              <a:spAutoFit/>
            </a:bodyPr>
            <a:lstStyle/>
            <a:p>
              <a:pPr algn="ctr">
                <a:buClr>
                  <a:schemeClr val="accent6">
                    <a:lumMod val="75000"/>
                  </a:schemeClr>
                </a:buClr>
              </a:pPr>
              <a:r>
                <a:rPr lang="en-US" sz="2400" dirty="0"/>
                <a:t>Effects of downsizing on First Bank, Inc.</a:t>
              </a:r>
            </a:p>
          </p:txBody>
        </p:sp>
        <p:sp>
          <p:nvSpPr>
            <p:cNvPr id="10" name="TextBox 9"/>
            <p:cNvSpPr txBox="1"/>
            <p:nvPr/>
          </p:nvSpPr>
          <p:spPr>
            <a:xfrm>
              <a:off x="762000" y="5562600"/>
              <a:ext cx="7315200" cy="461665"/>
            </a:xfrm>
            <a:prstGeom prst="rect">
              <a:avLst/>
            </a:prstGeom>
            <a:solidFill>
              <a:schemeClr val="accent6">
                <a:lumMod val="20000"/>
                <a:lumOff val="80000"/>
              </a:schemeClr>
            </a:solidFill>
          </p:spPr>
          <p:txBody>
            <a:bodyPr wrap="square" rtlCol="0">
              <a:spAutoFit/>
            </a:bodyPr>
            <a:lstStyle/>
            <a:p>
              <a:pPr algn="ctr">
                <a:buClr>
                  <a:schemeClr val="accent6">
                    <a:lumMod val="75000"/>
                  </a:schemeClr>
                </a:buClr>
              </a:pPr>
              <a:r>
                <a:rPr lang="en-US" sz="2400" dirty="0"/>
                <a:t>Effects of downsizing on customer relations (profitability)</a:t>
              </a:r>
            </a:p>
          </p:txBody>
        </p:sp>
        <p:sp>
          <p:nvSpPr>
            <p:cNvPr id="11" name="TextBox 10"/>
            <p:cNvSpPr txBox="1"/>
            <p:nvPr/>
          </p:nvSpPr>
          <p:spPr>
            <a:xfrm>
              <a:off x="457200" y="4708966"/>
              <a:ext cx="8229600" cy="461665"/>
            </a:xfrm>
            <a:prstGeom prst="rect">
              <a:avLst/>
            </a:prstGeom>
            <a:solidFill>
              <a:schemeClr val="accent6">
                <a:lumMod val="20000"/>
                <a:lumOff val="80000"/>
              </a:schemeClr>
            </a:solidFill>
          </p:spPr>
          <p:txBody>
            <a:bodyPr wrap="square" rtlCol="0">
              <a:spAutoFit/>
            </a:bodyPr>
            <a:lstStyle/>
            <a:p>
              <a:pPr algn="ctr">
                <a:buClr>
                  <a:schemeClr val="accent6">
                    <a:lumMod val="75000"/>
                  </a:schemeClr>
                </a:buClr>
              </a:pPr>
              <a:r>
                <a:rPr lang="en-US" sz="2400" dirty="0"/>
                <a:t>Effects of fewer staff members, increased workload on those left</a:t>
              </a:r>
            </a:p>
          </p:txBody>
        </p:sp>
        <p:sp>
          <p:nvSpPr>
            <p:cNvPr id="12" name="TextBox 11"/>
            <p:cNvSpPr txBox="1"/>
            <p:nvPr/>
          </p:nvSpPr>
          <p:spPr>
            <a:xfrm>
              <a:off x="2667000" y="1752600"/>
              <a:ext cx="3429000" cy="584775"/>
            </a:xfrm>
            <a:prstGeom prst="rect">
              <a:avLst/>
            </a:prstGeom>
            <a:solidFill>
              <a:schemeClr val="accent6">
                <a:lumMod val="50000"/>
              </a:schemeClr>
            </a:solidFill>
            <a:ln>
              <a:solidFill>
                <a:schemeClr val="accent6">
                  <a:lumMod val="40000"/>
                  <a:lumOff val="60000"/>
                </a:schemeClr>
              </a:solidFill>
            </a:ln>
          </p:spPr>
          <p:txBody>
            <a:bodyPr wrap="square" rtlCol="0">
              <a:spAutoFit/>
            </a:bodyPr>
            <a:lstStyle/>
            <a:p>
              <a:pPr algn="ctr">
                <a:buClr>
                  <a:schemeClr val="accent6">
                    <a:lumMod val="75000"/>
                  </a:schemeClr>
                </a:buClr>
              </a:pPr>
              <a:r>
                <a:rPr lang="en-US" sz="3200" b="1" dirty="0">
                  <a:solidFill>
                    <a:schemeClr val="bg1"/>
                  </a:solidFill>
                </a:rPr>
                <a:t>Downsizing</a:t>
              </a:r>
            </a:p>
          </p:txBody>
        </p:sp>
        <p:sp>
          <p:nvSpPr>
            <p:cNvPr id="5" name="Down Arrow 4"/>
            <p:cNvSpPr/>
            <p:nvPr/>
          </p:nvSpPr>
          <p:spPr>
            <a:xfrm>
              <a:off x="4267200" y="2337375"/>
              <a:ext cx="45719" cy="405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wn Arrow 19"/>
            <p:cNvSpPr/>
            <p:nvPr/>
          </p:nvSpPr>
          <p:spPr>
            <a:xfrm>
              <a:off x="4267200" y="3222482"/>
              <a:ext cx="45719" cy="405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20"/>
            <p:cNvSpPr/>
            <p:nvPr/>
          </p:nvSpPr>
          <p:spPr>
            <a:xfrm>
              <a:off x="4267200" y="4169065"/>
              <a:ext cx="45719" cy="5399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a:off x="4267200" y="5156775"/>
              <a:ext cx="45719" cy="405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9248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Audience-Centered Writing</a:t>
            </a:r>
          </a:p>
        </p:txBody>
      </p:sp>
      <p:sp>
        <p:nvSpPr>
          <p:cNvPr id="3" name="Text Placeholder 2"/>
          <p:cNvSpPr>
            <a:spLocks noGrp="1"/>
          </p:cNvSpPr>
          <p:nvPr>
            <p:ph type="body" sz="quarter" idx="13"/>
          </p:nvPr>
        </p:nvSpPr>
        <p:spPr>
          <a:xfrm>
            <a:off x="304800" y="381000"/>
            <a:ext cx="8077200" cy="914400"/>
          </a:xfrm>
        </p:spPr>
        <p:txBody>
          <a:bodyPr>
            <a:normAutofit/>
          </a:bodyPr>
          <a:lstStyle/>
          <a:p>
            <a:r>
              <a:rPr lang="en-US" sz="3600" dirty="0"/>
              <a:t>Workplace Writer: Traditional Role</a:t>
            </a:r>
          </a:p>
        </p:txBody>
      </p:sp>
      <p:sp>
        <p:nvSpPr>
          <p:cNvPr id="4" name="TextBox 3"/>
          <p:cNvSpPr txBox="1"/>
          <p:nvPr/>
        </p:nvSpPr>
        <p:spPr>
          <a:xfrm>
            <a:off x="4267200" y="1536159"/>
            <a:ext cx="4114800" cy="3724096"/>
          </a:xfrm>
          <a:prstGeom prst="rect">
            <a:avLst/>
          </a:prstGeom>
          <a:noFill/>
        </p:spPr>
        <p:txBody>
          <a:bodyPr wrap="square" rtlCol="0">
            <a:spAutoFit/>
          </a:bodyPr>
          <a:lstStyle/>
          <a:p>
            <a:r>
              <a:rPr lang="en-US" sz="3200" b="1" dirty="0">
                <a:solidFill>
                  <a:schemeClr val="accent6">
                    <a:lumMod val="75000"/>
                  </a:schemeClr>
                </a:solidFill>
              </a:rPr>
              <a:t>Processor of Information </a:t>
            </a:r>
          </a:p>
          <a:p>
            <a:r>
              <a:rPr lang="en-US" sz="3200" b="1" dirty="0">
                <a:solidFill>
                  <a:schemeClr val="accent6">
                    <a:lumMod val="75000"/>
                  </a:schemeClr>
                </a:solidFill>
              </a:rPr>
              <a:t>(Report Writer)</a:t>
            </a:r>
          </a:p>
          <a:p>
            <a:pPr marL="457200" indent="-457200">
              <a:buClr>
                <a:schemeClr val="accent6">
                  <a:lumMod val="50000"/>
                </a:schemeClr>
              </a:buClr>
              <a:buFont typeface="Arial" pitchFamily="34" charset="0"/>
              <a:buChar char="•"/>
            </a:pPr>
            <a:r>
              <a:rPr lang="en-US" sz="2800" dirty="0"/>
              <a:t>Provide information requested</a:t>
            </a:r>
          </a:p>
          <a:p>
            <a:pPr marL="457200" indent="-457200">
              <a:buClr>
                <a:schemeClr val="accent6">
                  <a:lumMod val="50000"/>
                </a:schemeClr>
              </a:buClr>
              <a:buFont typeface="Arial" pitchFamily="34" charset="0"/>
              <a:buChar char="•"/>
            </a:pPr>
            <a:r>
              <a:rPr lang="en-US" sz="2800" dirty="0"/>
              <a:t>Teach/inform about new ideas, techniques, products</a:t>
            </a:r>
          </a:p>
        </p:txBody>
      </p:sp>
      <p:pic>
        <p:nvPicPr>
          <p:cNvPr id="5122" name="Picture 2" descr="C:\Documents and Settings\Mary McCall\Local Settings\Temporary Internet Files\Content.IE5\SGER45S4\MP90043732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3648456" cy="374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3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Audience-Centered Writing</a:t>
            </a:r>
          </a:p>
        </p:txBody>
      </p:sp>
      <p:sp>
        <p:nvSpPr>
          <p:cNvPr id="3" name="Text Placeholder 2"/>
          <p:cNvSpPr>
            <a:spLocks noGrp="1"/>
          </p:cNvSpPr>
          <p:nvPr>
            <p:ph type="body" sz="quarter" idx="13"/>
          </p:nvPr>
        </p:nvSpPr>
        <p:spPr>
          <a:xfrm>
            <a:off x="304800" y="381000"/>
            <a:ext cx="8077200" cy="914400"/>
          </a:xfrm>
        </p:spPr>
        <p:txBody>
          <a:bodyPr>
            <a:normAutofit/>
          </a:bodyPr>
          <a:lstStyle/>
          <a:p>
            <a:r>
              <a:rPr lang="en-US" sz="3600" dirty="0"/>
              <a:t>Workplace Writer: Expanded Role</a:t>
            </a:r>
          </a:p>
        </p:txBody>
      </p:sp>
      <p:sp>
        <p:nvSpPr>
          <p:cNvPr id="4" name="TextBox 3"/>
          <p:cNvSpPr txBox="1"/>
          <p:nvPr/>
        </p:nvSpPr>
        <p:spPr>
          <a:xfrm>
            <a:off x="4419600" y="1371600"/>
            <a:ext cx="3962400" cy="5509200"/>
          </a:xfrm>
          <a:prstGeom prst="rect">
            <a:avLst/>
          </a:prstGeom>
          <a:noFill/>
        </p:spPr>
        <p:txBody>
          <a:bodyPr wrap="square" rtlCol="0">
            <a:spAutoFit/>
          </a:bodyPr>
          <a:lstStyle/>
          <a:p>
            <a:pPr>
              <a:buClr>
                <a:schemeClr val="accent6">
                  <a:lumMod val="50000"/>
                </a:schemeClr>
              </a:buClr>
            </a:pPr>
            <a:r>
              <a:rPr lang="en-US" sz="3200" b="1" dirty="0">
                <a:solidFill>
                  <a:schemeClr val="accent6">
                    <a:lumMod val="75000"/>
                  </a:schemeClr>
                </a:solidFill>
              </a:rPr>
              <a:t>Participant in Decision-Making</a:t>
            </a:r>
          </a:p>
          <a:p>
            <a:pPr marL="457200" indent="-457200">
              <a:buClr>
                <a:schemeClr val="accent6">
                  <a:lumMod val="50000"/>
                </a:schemeClr>
              </a:buClr>
              <a:buFont typeface="Arial" pitchFamily="34" charset="0"/>
              <a:buChar char="•"/>
            </a:pPr>
            <a:r>
              <a:rPr lang="en-US" sz="2400" dirty="0"/>
              <a:t>Analyze and provide information for decision making</a:t>
            </a:r>
          </a:p>
          <a:p>
            <a:pPr marL="457200" indent="-457200">
              <a:buClr>
                <a:schemeClr val="accent6">
                  <a:lumMod val="50000"/>
                </a:schemeClr>
              </a:buClr>
              <a:buFont typeface="Arial" pitchFamily="34" charset="0"/>
              <a:buChar char="•"/>
            </a:pPr>
            <a:r>
              <a:rPr lang="en-US" sz="2400" dirty="0"/>
              <a:t>Develop strategies for teaching/informing that increase productivity, control costs…</a:t>
            </a:r>
          </a:p>
          <a:p>
            <a:pPr marL="457200" indent="-457200">
              <a:buClr>
                <a:schemeClr val="accent6">
                  <a:lumMod val="50000"/>
                </a:schemeClr>
              </a:buClr>
              <a:buFont typeface="Arial" pitchFamily="34" charset="0"/>
              <a:buChar char="•"/>
            </a:pPr>
            <a:r>
              <a:rPr lang="en-US" sz="2400" dirty="0"/>
              <a:t>Identify issues and explore solutions</a:t>
            </a:r>
          </a:p>
          <a:p>
            <a:pPr marL="914400" lvl="1" indent="-457200">
              <a:buClr>
                <a:schemeClr val="accent6">
                  <a:lumMod val="50000"/>
                </a:schemeClr>
              </a:buClr>
              <a:buFont typeface="Arial" pitchFamily="34" charset="0"/>
              <a:buChar char="•"/>
            </a:pPr>
            <a:r>
              <a:rPr lang="en-US" dirty="0"/>
              <a:t>Filter change down through the organization</a:t>
            </a:r>
          </a:p>
          <a:p>
            <a:pPr marL="914400" lvl="1" indent="-457200">
              <a:buClr>
                <a:schemeClr val="accent6">
                  <a:lumMod val="50000"/>
                </a:schemeClr>
              </a:buClr>
              <a:buFont typeface="Arial" pitchFamily="34" charset="0"/>
              <a:buChar char="•"/>
            </a:pPr>
            <a:r>
              <a:rPr lang="en-US" dirty="0"/>
              <a:t>Filter change up through the organization</a:t>
            </a:r>
          </a:p>
        </p:txBody>
      </p:sp>
      <p:pic>
        <p:nvPicPr>
          <p:cNvPr id="6146" name="Picture 2" descr="C:\Documents and Settings\Mary McCall\Local Settings\Temporary Internet Files\Content.IE5\HS0SMD34\MP9004373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3834384" cy="533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3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Audience-Centered Writing</a:t>
            </a:r>
          </a:p>
        </p:txBody>
      </p:sp>
      <p:sp>
        <p:nvSpPr>
          <p:cNvPr id="3" name="Text Placeholder 2"/>
          <p:cNvSpPr>
            <a:spLocks noGrp="1"/>
          </p:cNvSpPr>
          <p:nvPr>
            <p:ph type="body" sz="quarter" idx="13"/>
          </p:nvPr>
        </p:nvSpPr>
        <p:spPr>
          <a:xfrm>
            <a:off x="304800" y="381000"/>
            <a:ext cx="8077200" cy="914400"/>
          </a:xfrm>
        </p:spPr>
        <p:txBody>
          <a:bodyPr>
            <a:normAutofit/>
          </a:bodyPr>
          <a:lstStyle/>
          <a:p>
            <a:r>
              <a:rPr lang="en-US" sz="3600" dirty="0"/>
              <a:t>Workplace Writing Is Purposeful</a:t>
            </a:r>
          </a:p>
        </p:txBody>
      </p:sp>
      <p:sp>
        <p:nvSpPr>
          <p:cNvPr id="4" name="TextBox 3"/>
          <p:cNvSpPr txBox="1"/>
          <p:nvPr/>
        </p:nvSpPr>
        <p:spPr>
          <a:xfrm>
            <a:off x="457200" y="2133600"/>
            <a:ext cx="1981200" cy="2554545"/>
          </a:xfrm>
          <a:prstGeom prst="rect">
            <a:avLst/>
          </a:prstGeom>
          <a:noFill/>
        </p:spPr>
        <p:txBody>
          <a:bodyPr wrap="square" rtlCol="0">
            <a:spAutoFit/>
          </a:bodyPr>
          <a:lstStyle/>
          <a:p>
            <a:r>
              <a:rPr lang="en-US" sz="3200" b="1" dirty="0"/>
              <a:t>Answer </a:t>
            </a:r>
          </a:p>
          <a:p>
            <a:r>
              <a:rPr lang="en-US" sz="3200" b="1" dirty="0"/>
              <a:t>a question or </a:t>
            </a:r>
          </a:p>
          <a:p>
            <a:r>
              <a:rPr lang="en-US" sz="3200" b="1" dirty="0"/>
              <a:t>solve </a:t>
            </a:r>
          </a:p>
          <a:p>
            <a:r>
              <a:rPr lang="en-US" sz="3200" b="1" dirty="0"/>
              <a:t>a problem</a:t>
            </a:r>
          </a:p>
        </p:txBody>
      </p:sp>
      <p:sp>
        <p:nvSpPr>
          <p:cNvPr id="5" name="TextBox 4"/>
          <p:cNvSpPr txBox="1"/>
          <p:nvPr/>
        </p:nvSpPr>
        <p:spPr>
          <a:xfrm>
            <a:off x="4419600" y="2286000"/>
            <a:ext cx="3352800" cy="2062103"/>
          </a:xfrm>
          <a:prstGeom prst="rect">
            <a:avLst/>
          </a:prstGeom>
          <a:noFill/>
        </p:spPr>
        <p:txBody>
          <a:bodyPr wrap="square" rtlCol="0">
            <a:spAutoFit/>
          </a:bodyPr>
          <a:lstStyle/>
          <a:p>
            <a:r>
              <a:rPr lang="en-US" sz="2400" b="1" dirty="0"/>
              <a:t>“…information itself has no intrinsic value – unless it is usable.” </a:t>
            </a:r>
          </a:p>
          <a:p>
            <a:endParaRPr lang="en-US" sz="2400" b="1" dirty="0"/>
          </a:p>
          <a:p>
            <a:r>
              <a:rPr lang="en-US" sz="1600" b="1" dirty="0"/>
              <a:t>- John Lannon, author of </a:t>
            </a:r>
            <a:r>
              <a:rPr lang="en-US" sz="1600" b="1" i="1" dirty="0"/>
              <a:t>Technical Communication</a:t>
            </a:r>
            <a:r>
              <a:rPr lang="en-US" sz="1600" b="1" dirty="0"/>
              <a:t>, 12</a:t>
            </a:r>
            <a:r>
              <a:rPr lang="en-US" sz="1600" b="1" baseline="30000" dirty="0"/>
              <a:t>th</a:t>
            </a:r>
            <a:r>
              <a:rPr lang="en-US" sz="1600" b="1" dirty="0"/>
              <a:t> ed.</a:t>
            </a:r>
          </a:p>
        </p:txBody>
      </p:sp>
    </p:spTree>
    <p:extLst>
      <p:ext uri="{BB962C8B-B14F-4D97-AF65-F5344CB8AC3E}">
        <p14:creationId xmlns:p14="http://schemas.microsoft.com/office/powerpoint/2010/main" val="80685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Audience-Centered Writing</a:t>
            </a:r>
          </a:p>
        </p:txBody>
      </p:sp>
      <p:sp>
        <p:nvSpPr>
          <p:cNvPr id="3" name="Text Placeholder 2"/>
          <p:cNvSpPr>
            <a:spLocks noGrp="1"/>
          </p:cNvSpPr>
          <p:nvPr>
            <p:ph type="body" sz="quarter" idx="13"/>
          </p:nvPr>
        </p:nvSpPr>
        <p:spPr>
          <a:xfrm>
            <a:off x="304800" y="381000"/>
            <a:ext cx="8077200" cy="914400"/>
          </a:xfrm>
        </p:spPr>
        <p:txBody>
          <a:bodyPr>
            <a:normAutofit/>
          </a:bodyPr>
          <a:lstStyle/>
          <a:p>
            <a:r>
              <a:rPr lang="en-US" sz="3600" dirty="0"/>
              <a:t>Review: Academic Writing Process</a:t>
            </a:r>
          </a:p>
        </p:txBody>
      </p:sp>
      <p:sp>
        <p:nvSpPr>
          <p:cNvPr id="4" name="TextBox 3"/>
          <p:cNvSpPr txBox="1"/>
          <p:nvPr/>
        </p:nvSpPr>
        <p:spPr>
          <a:xfrm>
            <a:off x="4953000" y="1524000"/>
            <a:ext cx="3429000" cy="4031873"/>
          </a:xfrm>
          <a:prstGeom prst="rect">
            <a:avLst/>
          </a:prstGeom>
          <a:noFill/>
        </p:spPr>
        <p:txBody>
          <a:bodyPr wrap="square" rtlCol="0">
            <a:spAutoFit/>
          </a:bodyPr>
          <a:lstStyle/>
          <a:p>
            <a:pPr marL="457200" indent="-457200">
              <a:buAutoNum type="arabicPeriod"/>
            </a:pPr>
            <a:r>
              <a:rPr lang="en-US" sz="3200" dirty="0"/>
              <a:t>Generating ideas</a:t>
            </a:r>
          </a:p>
          <a:p>
            <a:pPr marL="457200" indent="-457200">
              <a:buAutoNum type="arabicPeriod"/>
            </a:pPr>
            <a:r>
              <a:rPr lang="en-US" sz="3200" dirty="0"/>
              <a:t>Ordering ideas</a:t>
            </a:r>
          </a:p>
          <a:p>
            <a:pPr marL="457200" indent="-457200">
              <a:buAutoNum type="arabicPeriod"/>
            </a:pPr>
            <a:r>
              <a:rPr lang="en-US" sz="3200" dirty="0"/>
              <a:t>Writing the first draft</a:t>
            </a:r>
          </a:p>
          <a:p>
            <a:pPr marL="457200" indent="-457200">
              <a:buAutoNum type="arabicPeriod"/>
            </a:pPr>
            <a:r>
              <a:rPr lang="en-US" sz="3200" dirty="0"/>
              <a:t>Revising</a:t>
            </a:r>
          </a:p>
          <a:p>
            <a:pPr marL="457200" indent="-457200">
              <a:buAutoNum type="arabicPeriod"/>
            </a:pPr>
            <a:r>
              <a:rPr lang="en-US" sz="3200" dirty="0"/>
              <a:t>Editing</a:t>
            </a:r>
          </a:p>
          <a:p>
            <a:pPr marL="457200" indent="-457200">
              <a:buAutoNum type="arabicPeriod"/>
            </a:pPr>
            <a:r>
              <a:rPr lang="en-US" sz="3200" dirty="0"/>
              <a:t>Proofreading</a:t>
            </a:r>
          </a:p>
        </p:txBody>
      </p:sp>
      <p:pic>
        <p:nvPicPr>
          <p:cNvPr id="1026" name="Picture 2" descr="C:\Documents and Settings\Mary McCall\Local Settings\Temporary Internet Files\Content.IE5\HS0SMD34\MP90044645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14354"/>
            <a:ext cx="4353046" cy="435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33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Audience-Centered Writing</a:t>
            </a:r>
          </a:p>
        </p:txBody>
      </p:sp>
      <p:sp>
        <p:nvSpPr>
          <p:cNvPr id="3" name="Text Placeholder 2"/>
          <p:cNvSpPr>
            <a:spLocks noGrp="1"/>
          </p:cNvSpPr>
          <p:nvPr>
            <p:ph type="body" sz="quarter" idx="13"/>
          </p:nvPr>
        </p:nvSpPr>
        <p:spPr>
          <a:xfrm>
            <a:off x="304800" y="381000"/>
            <a:ext cx="8077200" cy="914400"/>
          </a:xfrm>
        </p:spPr>
        <p:txBody>
          <a:bodyPr>
            <a:normAutofit/>
          </a:bodyPr>
          <a:lstStyle/>
          <a:p>
            <a:r>
              <a:rPr lang="en-US" sz="3600" dirty="0"/>
              <a:t>Preview: Workplace Writing Process</a:t>
            </a:r>
          </a:p>
        </p:txBody>
      </p:sp>
      <p:sp>
        <p:nvSpPr>
          <p:cNvPr id="4" name="TextBox 3"/>
          <p:cNvSpPr txBox="1"/>
          <p:nvPr/>
        </p:nvSpPr>
        <p:spPr>
          <a:xfrm>
            <a:off x="304800" y="1676400"/>
            <a:ext cx="8077200" cy="1754326"/>
          </a:xfrm>
          <a:prstGeom prst="rect">
            <a:avLst/>
          </a:prstGeom>
          <a:noFill/>
        </p:spPr>
        <p:txBody>
          <a:bodyPr wrap="square" rtlCol="0">
            <a:spAutoFit/>
          </a:bodyPr>
          <a:lstStyle/>
          <a:p>
            <a:r>
              <a:rPr lang="en-US" b="1" dirty="0"/>
              <a:t>Pre-Writing	1. </a:t>
            </a:r>
            <a:r>
              <a:rPr lang="en-US" b="1" dirty="0">
                <a:solidFill>
                  <a:schemeClr val="accent6">
                    <a:lumMod val="75000"/>
                  </a:schemeClr>
                </a:solidFill>
              </a:rPr>
              <a:t>Establishing the purpose, </a:t>
            </a:r>
            <a:r>
              <a:rPr lang="en-US" b="1" dirty="0"/>
              <a:t>narrowing the topic, and </a:t>
            </a:r>
            <a:r>
              <a:rPr lang="en-US" b="1" dirty="0">
                <a:solidFill>
                  <a:schemeClr val="accent6">
                    <a:lumMod val="75000"/>
                  </a:schemeClr>
                </a:solidFill>
              </a:rPr>
              <a:t>identifying 		    the audience</a:t>
            </a:r>
          </a:p>
          <a:p>
            <a:r>
              <a:rPr lang="en-US" b="1" dirty="0"/>
              <a:t>		2. Researching, then arranging ideas</a:t>
            </a:r>
          </a:p>
          <a:p>
            <a:r>
              <a:rPr lang="en-US" b="1" dirty="0"/>
              <a:t>		3. </a:t>
            </a:r>
            <a:r>
              <a:rPr lang="en-US" b="1" dirty="0">
                <a:solidFill>
                  <a:schemeClr val="accent6">
                    <a:lumMod val="75000"/>
                  </a:schemeClr>
                </a:solidFill>
              </a:rPr>
              <a:t>Selecting a format and communication strategy</a:t>
            </a:r>
          </a:p>
          <a:p>
            <a:r>
              <a:rPr lang="en-US" b="1" dirty="0"/>
              <a:t>		_____________________________________________________</a:t>
            </a:r>
          </a:p>
          <a:p>
            <a:r>
              <a:rPr lang="en-US" b="1" dirty="0"/>
              <a:t>Writing		4. Writing the first draft</a:t>
            </a:r>
          </a:p>
        </p:txBody>
      </p:sp>
      <p:sp>
        <p:nvSpPr>
          <p:cNvPr id="6" name="TextBox 5"/>
          <p:cNvSpPr txBox="1"/>
          <p:nvPr/>
        </p:nvSpPr>
        <p:spPr>
          <a:xfrm>
            <a:off x="327950" y="3962400"/>
            <a:ext cx="5707747" cy="1754326"/>
          </a:xfrm>
          <a:prstGeom prst="rect">
            <a:avLst/>
          </a:prstGeom>
          <a:noFill/>
        </p:spPr>
        <p:txBody>
          <a:bodyPr wrap="square" rtlCol="0">
            <a:spAutoFit/>
          </a:bodyPr>
          <a:lstStyle/>
          <a:p>
            <a:r>
              <a:rPr lang="en-US" b="1" dirty="0"/>
              <a:t>Rewriting		5. Revising</a:t>
            </a:r>
          </a:p>
          <a:p>
            <a:r>
              <a:rPr lang="en-US" b="1" dirty="0"/>
              <a:t>		6. Editing</a:t>
            </a:r>
          </a:p>
          <a:p>
            <a:r>
              <a:rPr lang="en-US" b="1" dirty="0"/>
              <a:t>		7. Proofreading</a:t>
            </a:r>
          </a:p>
          <a:p>
            <a:r>
              <a:rPr lang="en-US" b="1" dirty="0"/>
              <a:t>		8. </a:t>
            </a:r>
            <a:r>
              <a:rPr lang="en-US" b="1" dirty="0">
                <a:solidFill>
                  <a:schemeClr val="accent6">
                    <a:lumMod val="75000"/>
                  </a:schemeClr>
                </a:solidFill>
              </a:rPr>
              <a:t>Delivering the document</a:t>
            </a:r>
          </a:p>
          <a:p>
            <a:r>
              <a:rPr lang="en-US" b="1" dirty="0"/>
              <a:t>		9. </a:t>
            </a:r>
            <a:r>
              <a:rPr lang="en-US" b="1" dirty="0">
                <a:solidFill>
                  <a:schemeClr val="accent6">
                    <a:lumMod val="75000"/>
                  </a:schemeClr>
                </a:solidFill>
              </a:rPr>
              <a:t>Measuring the effectiveness of the 			    document</a:t>
            </a:r>
          </a:p>
        </p:txBody>
      </p:sp>
      <p:pic>
        <p:nvPicPr>
          <p:cNvPr id="2050" name="Picture 2" descr="C:\Documents and Settings\Mary McCall\Local Settings\Temporary Internet Files\Content.IE5\MA2E0DUT\MP9003167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697" y="4800600"/>
            <a:ext cx="309383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65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914400"/>
          </a:xfrm>
        </p:spPr>
        <p:txBody>
          <a:bodyPr>
            <a:normAutofit/>
          </a:bodyPr>
          <a:lstStyle/>
          <a:p>
            <a:r>
              <a:rPr lang="en-US" sz="3600" dirty="0"/>
              <a:t>Rule #1: Research Your APT</a:t>
            </a:r>
          </a:p>
        </p:txBody>
      </p:sp>
      <p:sp>
        <p:nvSpPr>
          <p:cNvPr id="4" name="TextBox 3"/>
          <p:cNvSpPr txBox="1"/>
          <p:nvPr/>
        </p:nvSpPr>
        <p:spPr>
          <a:xfrm>
            <a:off x="4953000" y="1524000"/>
            <a:ext cx="3429000" cy="4832092"/>
          </a:xfrm>
          <a:prstGeom prst="rect">
            <a:avLst/>
          </a:prstGeom>
          <a:noFill/>
        </p:spPr>
        <p:txBody>
          <a:bodyPr wrap="square" rtlCol="0">
            <a:spAutoFit/>
          </a:bodyPr>
          <a:lstStyle/>
          <a:p>
            <a:pPr marL="457200" indent="-457200">
              <a:buAutoNum type="arabicPeriod"/>
            </a:pPr>
            <a:r>
              <a:rPr lang="en-US" sz="2800" b="1" dirty="0">
                <a:solidFill>
                  <a:schemeClr val="accent6">
                    <a:lumMod val="75000"/>
                  </a:schemeClr>
                </a:solidFill>
              </a:rPr>
              <a:t>Audience: </a:t>
            </a:r>
            <a:r>
              <a:rPr lang="en-US" sz="2800" dirty="0"/>
              <a:t>Who am I trying to reach?</a:t>
            </a:r>
          </a:p>
          <a:p>
            <a:pPr marL="457200" indent="-457200">
              <a:buAutoNum type="arabicPeriod"/>
            </a:pPr>
            <a:endParaRPr lang="en-US" sz="2800" dirty="0"/>
          </a:p>
          <a:p>
            <a:pPr marL="457200" indent="-457200">
              <a:buAutoNum type="arabicPeriod"/>
            </a:pPr>
            <a:r>
              <a:rPr lang="en-US" sz="2800" b="1" dirty="0">
                <a:solidFill>
                  <a:schemeClr val="accent6">
                    <a:lumMod val="75000"/>
                  </a:schemeClr>
                </a:solidFill>
              </a:rPr>
              <a:t>Purpose: </a:t>
            </a:r>
            <a:r>
              <a:rPr lang="en-US" sz="2800" dirty="0"/>
              <a:t>What do I want them to think/do/say?</a:t>
            </a:r>
          </a:p>
          <a:p>
            <a:pPr marL="457200" indent="-457200">
              <a:buAutoNum type="arabicPeriod"/>
            </a:pPr>
            <a:endParaRPr lang="en-US" sz="2800" dirty="0"/>
          </a:p>
          <a:p>
            <a:pPr marL="457200" indent="-457200">
              <a:buAutoNum type="arabicPeriod"/>
            </a:pPr>
            <a:r>
              <a:rPr lang="en-US" sz="2800" b="1" dirty="0">
                <a:solidFill>
                  <a:schemeClr val="accent6">
                    <a:lumMod val="75000"/>
                  </a:schemeClr>
                </a:solidFill>
              </a:rPr>
              <a:t>Topic: </a:t>
            </a:r>
            <a:r>
              <a:rPr lang="en-US" sz="2800" dirty="0"/>
              <a:t>What am I doing? Informing? Persuading? Instructing?</a:t>
            </a:r>
          </a:p>
        </p:txBody>
      </p:sp>
      <p:pic>
        <p:nvPicPr>
          <p:cNvPr id="7170" name="Picture 2" descr="C:\Documents and Settings\Mary McCall\Local Settings\Temporary Internet Files\Content.IE5\4PIRGDUF\MP90040033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76400"/>
            <a:ext cx="4459442"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62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914400"/>
          </a:xfrm>
        </p:spPr>
        <p:txBody>
          <a:bodyPr>
            <a:normAutofit/>
          </a:bodyPr>
          <a:lstStyle/>
          <a:p>
            <a:r>
              <a:rPr lang="en-US" sz="3600" dirty="0"/>
              <a:t>Getting Started: Ask Questions, etc.</a:t>
            </a:r>
          </a:p>
        </p:txBody>
      </p:sp>
      <p:sp>
        <p:nvSpPr>
          <p:cNvPr id="4" name="TextBox 3"/>
          <p:cNvSpPr txBox="1"/>
          <p:nvPr/>
        </p:nvSpPr>
        <p:spPr>
          <a:xfrm>
            <a:off x="304800" y="1424225"/>
            <a:ext cx="3124200" cy="5262979"/>
          </a:xfrm>
          <a:prstGeom prst="rect">
            <a:avLst/>
          </a:prstGeom>
          <a:noFill/>
        </p:spPr>
        <p:txBody>
          <a:bodyPr wrap="square" rtlCol="0">
            <a:spAutoFit/>
          </a:bodyPr>
          <a:lstStyle/>
          <a:p>
            <a:r>
              <a:rPr lang="en-US" sz="2800" b="1" dirty="0">
                <a:solidFill>
                  <a:schemeClr val="accent6">
                    <a:lumMod val="75000"/>
                  </a:schemeClr>
                </a:solidFill>
              </a:rPr>
              <a:t>Generate questions</a:t>
            </a:r>
          </a:p>
          <a:p>
            <a:endParaRPr lang="en-US" sz="2800" b="1" dirty="0">
              <a:solidFill>
                <a:schemeClr val="accent6">
                  <a:lumMod val="75000"/>
                </a:schemeClr>
              </a:solidFill>
            </a:endParaRPr>
          </a:p>
          <a:p>
            <a:r>
              <a:rPr lang="en-US" sz="2800" b="1" dirty="0">
                <a:solidFill>
                  <a:schemeClr val="accent6">
                    <a:lumMod val="75000"/>
                  </a:schemeClr>
                </a:solidFill>
              </a:rPr>
              <a:t>Cluster your topics</a:t>
            </a:r>
          </a:p>
          <a:p>
            <a:endParaRPr lang="en-US" sz="2800" b="1" dirty="0">
              <a:solidFill>
                <a:schemeClr val="accent6">
                  <a:lumMod val="75000"/>
                </a:schemeClr>
              </a:solidFill>
            </a:endParaRPr>
          </a:p>
          <a:p>
            <a:r>
              <a:rPr lang="en-US" sz="2800" b="1" dirty="0">
                <a:solidFill>
                  <a:schemeClr val="accent6">
                    <a:lumMod val="75000"/>
                  </a:schemeClr>
                </a:solidFill>
              </a:rPr>
              <a:t>Narrow your topics</a:t>
            </a:r>
          </a:p>
          <a:p>
            <a:endParaRPr lang="en-US" sz="2800" b="1" dirty="0">
              <a:solidFill>
                <a:schemeClr val="accent6">
                  <a:lumMod val="75000"/>
                </a:schemeClr>
              </a:solidFill>
            </a:endParaRPr>
          </a:p>
          <a:p>
            <a:r>
              <a:rPr lang="en-US" sz="2800" b="1" dirty="0">
                <a:solidFill>
                  <a:schemeClr val="accent6">
                    <a:lumMod val="75000"/>
                  </a:schemeClr>
                </a:solidFill>
              </a:rPr>
              <a:t>Take a walk</a:t>
            </a:r>
          </a:p>
          <a:p>
            <a:endParaRPr lang="en-US" sz="2800" b="1" dirty="0">
              <a:solidFill>
                <a:schemeClr val="accent6">
                  <a:lumMod val="75000"/>
                </a:schemeClr>
              </a:solidFill>
            </a:endParaRPr>
          </a:p>
          <a:p>
            <a:r>
              <a:rPr lang="en-US" sz="2800" b="1" dirty="0">
                <a:solidFill>
                  <a:schemeClr val="accent6">
                    <a:lumMod val="75000"/>
                  </a:schemeClr>
                </a:solidFill>
              </a:rPr>
              <a:t>Read something unrelated</a:t>
            </a:r>
          </a:p>
          <a:p>
            <a:endParaRPr lang="en-US" sz="2800" b="1" dirty="0">
              <a:solidFill>
                <a:schemeClr val="accent6">
                  <a:lumMod val="75000"/>
                </a:schemeClr>
              </a:solidFill>
            </a:endParaRPr>
          </a:p>
          <a:p>
            <a:r>
              <a:rPr lang="en-US" sz="2800" b="1" dirty="0">
                <a:solidFill>
                  <a:schemeClr val="accent6">
                    <a:lumMod val="75000"/>
                  </a:schemeClr>
                </a:solidFill>
              </a:rPr>
              <a:t>Put it aside</a:t>
            </a:r>
          </a:p>
        </p:txBody>
      </p:sp>
      <p:sp>
        <p:nvSpPr>
          <p:cNvPr id="6" name="TextBox 5"/>
          <p:cNvSpPr txBox="1"/>
          <p:nvPr/>
        </p:nvSpPr>
        <p:spPr>
          <a:xfrm>
            <a:off x="4267200" y="1427119"/>
            <a:ext cx="4419600" cy="4467057"/>
          </a:xfrm>
          <a:prstGeom prst="rect">
            <a:avLst/>
          </a:prstGeom>
          <a:noFill/>
        </p:spPr>
        <p:txBody>
          <a:bodyPr wrap="square" rtlCol="0">
            <a:spAutoFit/>
          </a:bodyPr>
          <a:lstStyle/>
          <a:p>
            <a:pPr marL="342900" indent="-342900">
              <a:lnSpc>
                <a:spcPct val="150000"/>
              </a:lnSpc>
              <a:buClr>
                <a:schemeClr val="accent6">
                  <a:lumMod val="50000"/>
                </a:schemeClr>
              </a:buClr>
              <a:buFont typeface="Arial" pitchFamily="34" charset="0"/>
              <a:buChar char="•"/>
            </a:pPr>
            <a:r>
              <a:rPr lang="en-US" sz="2400" dirty="0"/>
              <a:t>Who is involved?</a:t>
            </a:r>
          </a:p>
          <a:p>
            <a:pPr marL="342900" indent="-342900">
              <a:lnSpc>
                <a:spcPct val="150000"/>
              </a:lnSpc>
              <a:buClr>
                <a:schemeClr val="accent6">
                  <a:lumMod val="50000"/>
                </a:schemeClr>
              </a:buClr>
              <a:buFont typeface="Arial" pitchFamily="34" charset="0"/>
              <a:buChar char="•"/>
            </a:pPr>
            <a:r>
              <a:rPr lang="en-US" sz="2400" dirty="0"/>
              <a:t>What does it do?</a:t>
            </a:r>
          </a:p>
          <a:p>
            <a:pPr marL="342900" indent="-342900">
              <a:lnSpc>
                <a:spcPct val="150000"/>
              </a:lnSpc>
              <a:buClr>
                <a:schemeClr val="accent6">
                  <a:lumMod val="50000"/>
                </a:schemeClr>
              </a:buClr>
              <a:buFont typeface="Arial" pitchFamily="34" charset="0"/>
              <a:buChar char="•"/>
            </a:pPr>
            <a:r>
              <a:rPr lang="en-US" sz="2400" dirty="0"/>
              <a:t>Who is for it? Against it?</a:t>
            </a:r>
          </a:p>
          <a:p>
            <a:pPr marL="342900" indent="-342900">
              <a:lnSpc>
                <a:spcPct val="150000"/>
              </a:lnSpc>
              <a:buClr>
                <a:schemeClr val="accent6">
                  <a:lumMod val="50000"/>
                </a:schemeClr>
              </a:buClr>
              <a:buFont typeface="Arial" pitchFamily="34" charset="0"/>
              <a:buChar char="•"/>
            </a:pPr>
            <a:r>
              <a:rPr lang="en-US" sz="2400" dirty="0"/>
              <a:t>What causes it?</a:t>
            </a:r>
          </a:p>
          <a:p>
            <a:pPr marL="342900" indent="-342900">
              <a:lnSpc>
                <a:spcPct val="150000"/>
              </a:lnSpc>
              <a:buClr>
                <a:schemeClr val="accent6">
                  <a:lumMod val="50000"/>
                </a:schemeClr>
              </a:buClr>
              <a:buFont typeface="Arial" pitchFamily="34" charset="0"/>
              <a:buChar char="•"/>
            </a:pPr>
            <a:r>
              <a:rPr lang="en-US" sz="2400" dirty="0"/>
              <a:t>What are its parts?</a:t>
            </a:r>
          </a:p>
          <a:p>
            <a:pPr marL="342900" indent="-342900">
              <a:lnSpc>
                <a:spcPct val="150000"/>
              </a:lnSpc>
              <a:buClr>
                <a:schemeClr val="accent6">
                  <a:lumMod val="50000"/>
                </a:schemeClr>
              </a:buClr>
              <a:buFont typeface="Arial" pitchFamily="34" charset="0"/>
              <a:buChar char="•"/>
            </a:pPr>
            <a:r>
              <a:rPr lang="en-US" sz="2400" dirty="0"/>
              <a:t>Why is it true? Or good?</a:t>
            </a:r>
          </a:p>
          <a:p>
            <a:pPr marL="342900" indent="-342900">
              <a:lnSpc>
                <a:spcPct val="150000"/>
              </a:lnSpc>
              <a:buClr>
                <a:schemeClr val="accent6">
                  <a:lumMod val="50000"/>
                </a:schemeClr>
              </a:buClr>
              <a:buFont typeface="Arial" pitchFamily="34" charset="0"/>
              <a:buChar char="•"/>
            </a:pPr>
            <a:r>
              <a:rPr lang="en-US" sz="2400" dirty="0"/>
              <a:t>What should people do with this data?</a:t>
            </a:r>
          </a:p>
        </p:txBody>
      </p:sp>
      <p:sp>
        <p:nvSpPr>
          <p:cNvPr id="8" name="Right Arrow 7"/>
          <p:cNvSpPr/>
          <p:nvPr/>
        </p:nvSpPr>
        <p:spPr>
          <a:xfrm>
            <a:off x="3429000" y="1581873"/>
            <a:ext cx="762000" cy="304800"/>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pic>
        <p:nvPicPr>
          <p:cNvPr id="4098" name="Picture 2" descr="C:\Documents and Settings\Mary McCall\Local Settings\Temporary Internet Files\Content.IE5\N239GEAW\MP9004491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0046" y="5598160"/>
            <a:ext cx="2013954" cy="125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59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p:cNvSpPr>
            <a:spLocks noGrp="1"/>
          </p:cNvSpPr>
          <p:nvPr>
            <p:ph type="body" sz="quarter" idx="13"/>
          </p:nvPr>
        </p:nvSpPr>
        <p:spPr>
          <a:xfrm>
            <a:off x="304800" y="381000"/>
            <a:ext cx="8077200" cy="838200"/>
          </a:xfrm>
        </p:spPr>
        <p:txBody>
          <a:bodyPr>
            <a:normAutofit/>
          </a:bodyPr>
          <a:lstStyle/>
          <a:p>
            <a:r>
              <a:rPr lang="en-US" sz="3600" dirty="0"/>
              <a:t>Getting Started: Cluster Your Topics</a:t>
            </a:r>
          </a:p>
        </p:txBody>
      </p:sp>
      <p:grpSp>
        <p:nvGrpSpPr>
          <p:cNvPr id="38" name="Group 37"/>
          <p:cNvGrpSpPr/>
          <p:nvPr/>
        </p:nvGrpSpPr>
        <p:grpSpPr>
          <a:xfrm>
            <a:off x="381000" y="1981200"/>
            <a:ext cx="7924800" cy="4114800"/>
            <a:chOff x="381000" y="1981200"/>
            <a:chExt cx="7924800" cy="4114800"/>
          </a:xfrm>
        </p:grpSpPr>
        <p:grpSp>
          <p:nvGrpSpPr>
            <p:cNvPr id="39" name="Group 3"/>
            <p:cNvGrpSpPr>
              <a:grpSpLocks/>
            </p:cNvGrpSpPr>
            <p:nvPr/>
          </p:nvGrpSpPr>
          <p:grpSpPr bwMode="auto">
            <a:xfrm>
              <a:off x="3657600" y="3429000"/>
              <a:ext cx="1676400" cy="1143000"/>
              <a:chOff x="2304" y="2160"/>
              <a:chExt cx="1056" cy="720"/>
            </a:xfrm>
          </p:grpSpPr>
          <p:sp>
            <p:nvSpPr>
              <p:cNvPr id="66" name="AutoShape 4"/>
              <p:cNvSpPr>
                <a:spLocks noChangeArrowheads="1"/>
              </p:cNvSpPr>
              <p:nvPr/>
            </p:nvSpPr>
            <p:spPr bwMode="auto">
              <a:xfrm>
                <a:off x="2304" y="2160"/>
                <a:ext cx="1056" cy="720"/>
              </a:xfrm>
              <a:prstGeom prst="roundRect">
                <a:avLst>
                  <a:gd name="adj" fmla="val 16667"/>
                </a:avLst>
              </a:prstGeom>
              <a:solidFill>
                <a:schemeClr val="accent6">
                  <a:lumMod val="5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 name="Text Box 5"/>
              <p:cNvSpPr txBox="1">
                <a:spLocks noChangeArrowheads="1"/>
              </p:cNvSpPr>
              <p:nvPr/>
            </p:nvSpPr>
            <p:spPr bwMode="auto">
              <a:xfrm>
                <a:off x="2400" y="2208"/>
                <a:ext cx="912" cy="596"/>
              </a:xfrm>
              <a:prstGeom prst="rect">
                <a:avLst/>
              </a:prstGeom>
              <a:solidFill>
                <a:schemeClr val="accent6">
                  <a:lumMod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chemeClr val="bg1"/>
                    </a:solidFill>
                    <a:latin typeface="Tahoma" pitchFamily="34" charset="0"/>
                  </a:rPr>
                  <a:t>CNC Mfg.</a:t>
                </a:r>
              </a:p>
            </p:txBody>
          </p:sp>
        </p:grpSp>
        <p:grpSp>
          <p:nvGrpSpPr>
            <p:cNvPr id="40" name="Group 6"/>
            <p:cNvGrpSpPr>
              <a:grpSpLocks/>
            </p:cNvGrpSpPr>
            <p:nvPr/>
          </p:nvGrpSpPr>
          <p:grpSpPr bwMode="auto">
            <a:xfrm>
              <a:off x="1371600" y="4572000"/>
              <a:ext cx="2743200" cy="1295400"/>
              <a:chOff x="864" y="2880"/>
              <a:chExt cx="1728" cy="816"/>
            </a:xfrm>
          </p:grpSpPr>
          <p:sp>
            <p:nvSpPr>
              <p:cNvPr id="63" name="AutoShape 7"/>
              <p:cNvSpPr>
                <a:spLocks noChangeArrowheads="1"/>
              </p:cNvSpPr>
              <p:nvPr/>
            </p:nvSpPr>
            <p:spPr bwMode="auto">
              <a:xfrm>
                <a:off x="864" y="3216"/>
                <a:ext cx="1152" cy="480"/>
              </a:xfrm>
              <a:prstGeom prst="roundRect">
                <a:avLst>
                  <a:gd name="adj" fmla="val 16667"/>
                </a:avLst>
              </a:prstGeom>
              <a:solidFill>
                <a:schemeClr val="accent6">
                  <a:lumMod val="20000"/>
                  <a:lumOff val="80000"/>
                </a:schemeClr>
              </a:solidFill>
              <a:ln w="38100">
                <a:solidFill>
                  <a:schemeClr val="accent6">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 name="Text Box 8"/>
              <p:cNvSpPr txBox="1">
                <a:spLocks noChangeArrowheads="1"/>
              </p:cNvSpPr>
              <p:nvPr/>
            </p:nvSpPr>
            <p:spPr bwMode="auto">
              <a:xfrm>
                <a:off x="1056" y="3264"/>
                <a:ext cx="768" cy="288"/>
              </a:xfrm>
              <a:prstGeom prst="rect">
                <a:avLst/>
              </a:prstGeom>
              <a:solidFill>
                <a:schemeClr val="accent6">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Tahoma" pitchFamily="34" charset="0"/>
                  </a:rPr>
                  <a:t>Timing</a:t>
                </a:r>
              </a:p>
            </p:txBody>
          </p:sp>
          <p:sp>
            <p:nvSpPr>
              <p:cNvPr id="65" name="Line 9"/>
              <p:cNvSpPr>
                <a:spLocks noChangeShapeType="1"/>
              </p:cNvSpPr>
              <p:nvPr/>
            </p:nvSpPr>
            <p:spPr bwMode="auto">
              <a:xfrm flipV="1">
                <a:off x="1968" y="2880"/>
                <a:ext cx="624" cy="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1" name="Group 10"/>
            <p:cNvGrpSpPr>
              <a:grpSpLocks/>
            </p:cNvGrpSpPr>
            <p:nvPr/>
          </p:nvGrpSpPr>
          <p:grpSpPr bwMode="auto">
            <a:xfrm>
              <a:off x="4829175" y="4572000"/>
              <a:ext cx="2181225" cy="1524000"/>
              <a:chOff x="3042" y="2880"/>
              <a:chExt cx="1374" cy="960"/>
            </a:xfrm>
          </p:grpSpPr>
          <p:sp>
            <p:nvSpPr>
              <p:cNvPr id="60" name="AutoShape 11"/>
              <p:cNvSpPr>
                <a:spLocks noChangeArrowheads="1"/>
              </p:cNvSpPr>
              <p:nvPr/>
            </p:nvSpPr>
            <p:spPr bwMode="auto">
              <a:xfrm>
                <a:off x="3072" y="3264"/>
                <a:ext cx="1344" cy="576"/>
              </a:xfrm>
              <a:prstGeom prst="roundRect">
                <a:avLst>
                  <a:gd name="adj" fmla="val 16667"/>
                </a:avLst>
              </a:prstGeom>
              <a:solidFill>
                <a:schemeClr val="accent6">
                  <a:lumMod val="20000"/>
                  <a:lumOff val="80000"/>
                </a:schemeClr>
              </a:solidFill>
              <a:ln w="38100">
                <a:solidFill>
                  <a:schemeClr val="accent6">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 name="Text Box 12"/>
              <p:cNvSpPr txBox="1">
                <a:spLocks noChangeArrowheads="1"/>
              </p:cNvSpPr>
              <p:nvPr/>
            </p:nvSpPr>
            <p:spPr bwMode="auto">
              <a:xfrm>
                <a:off x="3120" y="3312"/>
                <a:ext cx="1248" cy="518"/>
              </a:xfrm>
              <a:prstGeom prst="rect">
                <a:avLst/>
              </a:prstGeom>
              <a:solidFill>
                <a:schemeClr val="accent6">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latin typeface="Tahoma" pitchFamily="34" charset="0"/>
                  </a:rPr>
                  <a:t>Union Involvement</a:t>
                </a:r>
              </a:p>
            </p:txBody>
          </p:sp>
          <p:sp>
            <p:nvSpPr>
              <p:cNvPr id="62" name="Line 13"/>
              <p:cNvSpPr>
                <a:spLocks noChangeShapeType="1"/>
              </p:cNvSpPr>
              <p:nvPr/>
            </p:nvSpPr>
            <p:spPr bwMode="auto">
              <a:xfrm flipH="1" flipV="1">
                <a:off x="3042" y="2880"/>
                <a:ext cx="222"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2" name="AutoShape 15"/>
            <p:cNvSpPr>
              <a:spLocks noChangeArrowheads="1"/>
            </p:cNvSpPr>
            <p:nvPr/>
          </p:nvSpPr>
          <p:spPr bwMode="auto">
            <a:xfrm>
              <a:off x="381000" y="3733800"/>
              <a:ext cx="2116138" cy="917575"/>
            </a:xfrm>
            <a:prstGeom prst="roundRect">
              <a:avLst>
                <a:gd name="adj" fmla="val 16667"/>
              </a:avLst>
            </a:prstGeom>
            <a:solidFill>
              <a:schemeClr val="accent6">
                <a:lumMod val="20000"/>
                <a:lumOff val="80000"/>
              </a:schemeClr>
            </a:solidFill>
            <a:ln w="38100">
              <a:solidFill>
                <a:schemeClr val="accent6">
                  <a:lumMod val="50000"/>
                </a:schemeClr>
              </a:solidFill>
              <a:round/>
              <a:headEnd/>
              <a:tailEnd/>
            </a:ln>
            <a:effectLst/>
          </p:spPr>
          <p:txBody>
            <a:bodyPr wrap="none" anchor="ctr"/>
            <a:lstStyle/>
            <a:p>
              <a:endParaRPr lang="en-US" dirty="0"/>
            </a:p>
          </p:txBody>
        </p:sp>
        <p:sp>
          <p:nvSpPr>
            <p:cNvPr id="43" name="Text Box 16"/>
            <p:cNvSpPr txBox="1">
              <a:spLocks noChangeArrowheads="1"/>
            </p:cNvSpPr>
            <p:nvPr/>
          </p:nvSpPr>
          <p:spPr bwMode="auto">
            <a:xfrm>
              <a:off x="625475" y="3810000"/>
              <a:ext cx="1736725" cy="822325"/>
            </a:xfrm>
            <a:prstGeom prst="rect">
              <a:avLst/>
            </a:prstGeom>
            <a:solidFill>
              <a:schemeClr val="accent6">
                <a:lumMod val="20000"/>
                <a:lumOff val="80000"/>
              </a:schemeClr>
            </a:solidFill>
            <a:ln>
              <a:noFill/>
            </a:ln>
            <a:effectLst/>
          </p:spPr>
          <p:txBody>
            <a:bodyPr>
              <a:spAutoFit/>
            </a:bodyPr>
            <a:lstStyle/>
            <a:p>
              <a:pPr algn="ctr">
                <a:spcBef>
                  <a:spcPct val="50000"/>
                </a:spcBef>
              </a:pPr>
              <a:r>
                <a:rPr lang="en-US" altLang="en-US" dirty="0">
                  <a:latin typeface="Tahoma" pitchFamily="34" charset="0"/>
                </a:rPr>
                <a:t>Employee Buy-in</a:t>
              </a:r>
            </a:p>
          </p:txBody>
        </p:sp>
        <p:sp>
          <p:nvSpPr>
            <p:cNvPr id="44" name="Line 17"/>
            <p:cNvSpPr>
              <a:spLocks noChangeShapeType="1"/>
            </p:cNvSpPr>
            <p:nvPr/>
          </p:nvSpPr>
          <p:spPr bwMode="auto">
            <a:xfrm flipV="1">
              <a:off x="2514600" y="3925888"/>
              <a:ext cx="1143000" cy="3063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5" name="AutoShape 20"/>
            <p:cNvSpPr>
              <a:spLocks noChangeArrowheads="1"/>
            </p:cNvSpPr>
            <p:nvPr/>
          </p:nvSpPr>
          <p:spPr bwMode="auto">
            <a:xfrm>
              <a:off x="533400" y="2362200"/>
              <a:ext cx="2209800" cy="990600"/>
            </a:xfrm>
            <a:prstGeom prst="roundRect">
              <a:avLst>
                <a:gd name="adj" fmla="val 16667"/>
              </a:avLst>
            </a:prstGeom>
            <a:solidFill>
              <a:schemeClr val="accent6">
                <a:lumMod val="20000"/>
                <a:lumOff val="80000"/>
              </a:schemeClr>
            </a:solidFill>
            <a:ln w="38100">
              <a:solidFill>
                <a:schemeClr val="accent6">
                  <a:lumMod val="50000"/>
                </a:schemeClr>
              </a:solidFill>
              <a:round/>
              <a:headEnd/>
              <a:tailEnd/>
            </a:ln>
            <a:effectLst/>
          </p:spPr>
          <p:txBody>
            <a:bodyPr wrap="none" anchor="ctr"/>
            <a:lstStyle/>
            <a:p>
              <a:endParaRPr lang="en-US" dirty="0"/>
            </a:p>
          </p:txBody>
        </p:sp>
        <p:sp>
          <p:nvSpPr>
            <p:cNvPr id="46" name="Text Box 21"/>
            <p:cNvSpPr txBox="1">
              <a:spLocks noChangeArrowheads="1"/>
            </p:cNvSpPr>
            <p:nvPr/>
          </p:nvSpPr>
          <p:spPr bwMode="auto">
            <a:xfrm>
              <a:off x="762000" y="2438400"/>
              <a:ext cx="1676400" cy="822325"/>
            </a:xfrm>
            <a:prstGeom prst="rect">
              <a:avLst/>
            </a:prstGeom>
            <a:solidFill>
              <a:schemeClr val="accent6">
                <a:lumMod val="20000"/>
                <a:lumOff val="80000"/>
              </a:schemeClr>
            </a:solidFill>
            <a:ln>
              <a:noFill/>
            </a:ln>
            <a:effectLst/>
          </p:spPr>
          <p:txBody>
            <a:bodyPr>
              <a:spAutoFit/>
            </a:bodyPr>
            <a:lstStyle/>
            <a:p>
              <a:pPr algn="ctr">
                <a:spcBef>
                  <a:spcPct val="50000"/>
                </a:spcBef>
              </a:pPr>
              <a:r>
                <a:rPr lang="en-US" altLang="en-US" dirty="0">
                  <a:latin typeface="Tahoma" pitchFamily="34" charset="0"/>
                </a:rPr>
                <a:t>Customer Buy-In</a:t>
              </a:r>
            </a:p>
          </p:txBody>
        </p:sp>
        <p:sp>
          <p:nvSpPr>
            <p:cNvPr id="47" name="Line 22"/>
            <p:cNvSpPr>
              <a:spLocks noChangeShapeType="1"/>
            </p:cNvSpPr>
            <p:nvPr/>
          </p:nvSpPr>
          <p:spPr bwMode="auto">
            <a:xfrm>
              <a:off x="2743200" y="3124200"/>
              <a:ext cx="914400" cy="5603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8" name="Group 23"/>
            <p:cNvGrpSpPr>
              <a:grpSpLocks/>
            </p:cNvGrpSpPr>
            <p:nvPr/>
          </p:nvGrpSpPr>
          <p:grpSpPr bwMode="auto">
            <a:xfrm>
              <a:off x="3200400" y="1981200"/>
              <a:ext cx="2438400" cy="1447800"/>
              <a:chOff x="2016" y="1248"/>
              <a:chExt cx="1536" cy="912"/>
            </a:xfrm>
          </p:grpSpPr>
          <p:sp>
            <p:nvSpPr>
              <p:cNvPr id="57" name="AutoShape 24"/>
              <p:cNvSpPr>
                <a:spLocks noChangeArrowheads="1"/>
              </p:cNvSpPr>
              <p:nvPr/>
            </p:nvSpPr>
            <p:spPr bwMode="auto">
              <a:xfrm>
                <a:off x="2016" y="1248"/>
                <a:ext cx="1536" cy="480"/>
              </a:xfrm>
              <a:prstGeom prst="roundRect">
                <a:avLst>
                  <a:gd name="adj" fmla="val 16667"/>
                </a:avLst>
              </a:prstGeom>
              <a:solidFill>
                <a:schemeClr val="accent6">
                  <a:lumMod val="20000"/>
                  <a:lumOff val="80000"/>
                </a:schemeClr>
              </a:solidFill>
              <a:ln w="38100">
                <a:solidFill>
                  <a:schemeClr val="accent6">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8" name="Text Box 25"/>
              <p:cNvSpPr txBox="1">
                <a:spLocks noChangeArrowheads="1"/>
              </p:cNvSpPr>
              <p:nvPr/>
            </p:nvSpPr>
            <p:spPr bwMode="auto">
              <a:xfrm>
                <a:off x="2400" y="1344"/>
                <a:ext cx="1008" cy="288"/>
              </a:xfrm>
              <a:prstGeom prst="rect">
                <a:avLst/>
              </a:prstGeom>
              <a:solidFill>
                <a:schemeClr val="accent6">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Tahoma" pitchFamily="34" charset="0"/>
                  </a:rPr>
                  <a:t>Changes</a:t>
                </a:r>
              </a:p>
            </p:txBody>
          </p:sp>
          <p:sp>
            <p:nvSpPr>
              <p:cNvPr id="59" name="Line 26"/>
              <p:cNvSpPr>
                <a:spLocks noChangeShapeType="1"/>
              </p:cNvSpPr>
              <p:nvPr/>
            </p:nvSpPr>
            <p:spPr bwMode="auto">
              <a:xfrm>
                <a:off x="2736" y="1728"/>
                <a:ext cx="0"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49" name="Group 27"/>
            <p:cNvGrpSpPr>
              <a:grpSpLocks/>
            </p:cNvGrpSpPr>
            <p:nvPr/>
          </p:nvGrpSpPr>
          <p:grpSpPr bwMode="auto">
            <a:xfrm>
              <a:off x="5257800" y="2057400"/>
              <a:ext cx="2971800" cy="1360488"/>
              <a:chOff x="3312" y="1296"/>
              <a:chExt cx="1872" cy="857"/>
            </a:xfrm>
          </p:grpSpPr>
          <p:sp>
            <p:nvSpPr>
              <p:cNvPr id="54" name="AutoShape 28"/>
              <p:cNvSpPr>
                <a:spLocks noChangeArrowheads="1"/>
              </p:cNvSpPr>
              <p:nvPr/>
            </p:nvSpPr>
            <p:spPr bwMode="auto">
              <a:xfrm>
                <a:off x="3984" y="1296"/>
                <a:ext cx="1200" cy="624"/>
              </a:xfrm>
              <a:prstGeom prst="roundRect">
                <a:avLst>
                  <a:gd name="adj" fmla="val 16667"/>
                </a:avLst>
              </a:prstGeom>
              <a:solidFill>
                <a:schemeClr val="accent6">
                  <a:lumMod val="20000"/>
                  <a:lumOff val="80000"/>
                </a:schemeClr>
              </a:solidFill>
              <a:ln w="38100">
                <a:solidFill>
                  <a:schemeClr val="accent6">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 name="Text Box 29"/>
              <p:cNvSpPr txBox="1">
                <a:spLocks noChangeArrowheads="1"/>
              </p:cNvSpPr>
              <p:nvPr/>
            </p:nvSpPr>
            <p:spPr bwMode="auto">
              <a:xfrm>
                <a:off x="4080" y="1344"/>
                <a:ext cx="1056" cy="518"/>
              </a:xfrm>
              <a:prstGeom prst="rect">
                <a:avLst/>
              </a:prstGeom>
              <a:solidFill>
                <a:schemeClr val="accent6">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latin typeface="Tahoma" pitchFamily="34" charset="0"/>
                  </a:rPr>
                  <a:t>Supervisor Training</a:t>
                </a:r>
              </a:p>
            </p:txBody>
          </p:sp>
          <p:sp>
            <p:nvSpPr>
              <p:cNvPr id="56" name="Line 30"/>
              <p:cNvSpPr>
                <a:spLocks noChangeShapeType="1"/>
              </p:cNvSpPr>
              <p:nvPr/>
            </p:nvSpPr>
            <p:spPr bwMode="auto">
              <a:xfrm flipH="1">
                <a:off x="3312" y="1776"/>
                <a:ext cx="672" cy="37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50" name="Group 31"/>
            <p:cNvGrpSpPr>
              <a:grpSpLocks/>
            </p:cNvGrpSpPr>
            <p:nvPr/>
          </p:nvGrpSpPr>
          <p:grpSpPr bwMode="auto">
            <a:xfrm>
              <a:off x="5334000" y="3886200"/>
              <a:ext cx="2971800" cy="762000"/>
              <a:chOff x="3360" y="2448"/>
              <a:chExt cx="1872" cy="480"/>
            </a:xfrm>
          </p:grpSpPr>
          <p:sp>
            <p:nvSpPr>
              <p:cNvPr id="51" name="AutoShape 32"/>
              <p:cNvSpPr>
                <a:spLocks noChangeArrowheads="1"/>
              </p:cNvSpPr>
              <p:nvPr/>
            </p:nvSpPr>
            <p:spPr bwMode="auto">
              <a:xfrm>
                <a:off x="4128" y="2448"/>
                <a:ext cx="1104" cy="480"/>
              </a:xfrm>
              <a:prstGeom prst="roundRect">
                <a:avLst>
                  <a:gd name="adj" fmla="val 16667"/>
                </a:avLst>
              </a:prstGeom>
              <a:solidFill>
                <a:schemeClr val="accent6">
                  <a:lumMod val="20000"/>
                  <a:lumOff val="80000"/>
                </a:schemeClr>
              </a:solidFill>
              <a:ln w="38100">
                <a:solidFill>
                  <a:schemeClr val="accent6">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 name="Text Box 33"/>
              <p:cNvSpPr txBox="1">
                <a:spLocks noChangeArrowheads="1"/>
              </p:cNvSpPr>
              <p:nvPr/>
            </p:nvSpPr>
            <p:spPr bwMode="auto">
              <a:xfrm>
                <a:off x="4272" y="2544"/>
                <a:ext cx="912" cy="288"/>
              </a:xfrm>
              <a:prstGeom prst="rect">
                <a:avLst/>
              </a:prstGeom>
              <a:solidFill>
                <a:schemeClr val="accent6">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Tahoma" pitchFamily="34" charset="0"/>
                  </a:rPr>
                  <a:t>Rationale</a:t>
                </a:r>
              </a:p>
            </p:txBody>
          </p:sp>
          <p:sp>
            <p:nvSpPr>
              <p:cNvPr id="53" name="Line 34"/>
              <p:cNvSpPr>
                <a:spLocks noChangeShapeType="1"/>
              </p:cNvSpPr>
              <p:nvPr/>
            </p:nvSpPr>
            <p:spPr bwMode="auto">
              <a:xfrm flipH="1" flipV="1">
                <a:off x="3360" y="2483"/>
                <a:ext cx="768" cy="20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Tree>
    <p:extLst>
      <p:ext uri="{BB962C8B-B14F-4D97-AF65-F5344CB8AC3E}">
        <p14:creationId xmlns:p14="http://schemas.microsoft.com/office/powerpoint/2010/main" val="3073042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04800" y="381000"/>
            <a:ext cx="8077200" cy="914400"/>
          </a:xfrm>
        </p:spPr>
        <p:txBody>
          <a:bodyPr>
            <a:normAutofit/>
          </a:bodyPr>
          <a:lstStyle/>
          <a:p>
            <a:r>
              <a:rPr lang="en-US" sz="3600" dirty="0"/>
              <a:t>Getting Started: Cluster Your Topics</a:t>
            </a:r>
          </a:p>
        </p:txBody>
      </p:sp>
      <p:grpSp>
        <p:nvGrpSpPr>
          <p:cNvPr id="28" name="Group 27"/>
          <p:cNvGrpSpPr/>
          <p:nvPr/>
        </p:nvGrpSpPr>
        <p:grpSpPr>
          <a:xfrm>
            <a:off x="228600" y="1816385"/>
            <a:ext cx="8458200" cy="3492790"/>
            <a:chOff x="228600" y="1816385"/>
            <a:chExt cx="8458200" cy="3492790"/>
          </a:xfrm>
        </p:grpSpPr>
        <p:sp>
          <p:nvSpPr>
            <p:cNvPr id="4" name="TextBox 3"/>
            <p:cNvSpPr txBox="1"/>
            <p:nvPr/>
          </p:nvSpPr>
          <p:spPr>
            <a:xfrm>
              <a:off x="3962400" y="1816385"/>
              <a:ext cx="1714500" cy="584775"/>
            </a:xfrm>
            <a:prstGeom prst="rect">
              <a:avLst/>
            </a:prstGeom>
            <a:solidFill>
              <a:schemeClr val="accent6">
                <a:lumMod val="20000"/>
                <a:lumOff val="80000"/>
              </a:schemeClr>
            </a:solidFill>
          </p:spPr>
          <p:txBody>
            <a:bodyPr wrap="square" rtlCol="0">
              <a:spAutoFit/>
            </a:bodyPr>
            <a:lstStyle/>
            <a:p>
              <a:pPr>
                <a:buClr>
                  <a:schemeClr val="accent6">
                    <a:lumMod val="75000"/>
                  </a:schemeClr>
                </a:buClr>
              </a:pPr>
              <a:r>
                <a:rPr lang="en-US" sz="3200" dirty="0"/>
                <a:t>Changes</a:t>
              </a:r>
            </a:p>
          </p:txBody>
        </p:sp>
        <p:sp>
          <p:nvSpPr>
            <p:cNvPr id="6" name="TextBox 5"/>
            <p:cNvSpPr txBox="1"/>
            <p:nvPr/>
          </p:nvSpPr>
          <p:spPr>
            <a:xfrm>
              <a:off x="6553200" y="3296145"/>
              <a:ext cx="2133600" cy="584775"/>
            </a:xfrm>
            <a:prstGeom prst="rect">
              <a:avLst/>
            </a:prstGeom>
            <a:solidFill>
              <a:schemeClr val="accent6">
                <a:lumMod val="20000"/>
                <a:lumOff val="80000"/>
              </a:schemeClr>
            </a:solidFill>
          </p:spPr>
          <p:txBody>
            <a:bodyPr wrap="square" rtlCol="0">
              <a:spAutoFit/>
            </a:bodyPr>
            <a:lstStyle/>
            <a:p>
              <a:pPr algn="ctr">
                <a:buClr>
                  <a:schemeClr val="accent6">
                    <a:lumMod val="75000"/>
                  </a:schemeClr>
                </a:buClr>
              </a:pPr>
              <a:r>
                <a:rPr lang="en-US" sz="3200" dirty="0"/>
                <a:t>Criteria</a:t>
              </a:r>
            </a:p>
          </p:txBody>
        </p:sp>
        <p:sp>
          <p:nvSpPr>
            <p:cNvPr id="7" name="TextBox 6"/>
            <p:cNvSpPr txBox="1"/>
            <p:nvPr/>
          </p:nvSpPr>
          <p:spPr>
            <a:xfrm>
              <a:off x="228600" y="1816386"/>
              <a:ext cx="3429000" cy="584775"/>
            </a:xfrm>
            <a:prstGeom prst="rect">
              <a:avLst/>
            </a:prstGeom>
            <a:solidFill>
              <a:schemeClr val="accent6">
                <a:lumMod val="20000"/>
                <a:lumOff val="80000"/>
              </a:schemeClr>
            </a:solidFill>
          </p:spPr>
          <p:txBody>
            <a:bodyPr wrap="square" rtlCol="0">
              <a:spAutoFit/>
            </a:bodyPr>
            <a:lstStyle/>
            <a:p>
              <a:pPr algn="ctr">
                <a:buClr>
                  <a:schemeClr val="accent6">
                    <a:lumMod val="75000"/>
                  </a:schemeClr>
                </a:buClr>
              </a:pPr>
              <a:r>
                <a:rPr lang="en-US" sz="3200" dirty="0"/>
                <a:t>Employee Buy-In</a:t>
              </a:r>
            </a:p>
          </p:txBody>
        </p:sp>
        <p:sp>
          <p:nvSpPr>
            <p:cNvPr id="8" name="TextBox 7"/>
            <p:cNvSpPr txBox="1"/>
            <p:nvPr/>
          </p:nvSpPr>
          <p:spPr>
            <a:xfrm>
              <a:off x="228600" y="3296145"/>
              <a:ext cx="1981200" cy="584775"/>
            </a:xfrm>
            <a:prstGeom prst="rect">
              <a:avLst/>
            </a:prstGeom>
            <a:solidFill>
              <a:schemeClr val="accent6">
                <a:lumMod val="20000"/>
                <a:lumOff val="80000"/>
              </a:schemeClr>
            </a:solidFill>
          </p:spPr>
          <p:txBody>
            <a:bodyPr wrap="square" rtlCol="0">
              <a:spAutoFit/>
            </a:bodyPr>
            <a:lstStyle/>
            <a:p>
              <a:pPr algn="ctr">
                <a:buClr>
                  <a:schemeClr val="accent6">
                    <a:lumMod val="75000"/>
                  </a:schemeClr>
                </a:buClr>
              </a:pPr>
              <a:r>
                <a:rPr lang="en-US" sz="3200" dirty="0"/>
                <a:t>Timing</a:t>
              </a:r>
            </a:p>
          </p:txBody>
        </p:sp>
        <p:sp>
          <p:nvSpPr>
            <p:cNvPr id="9" name="TextBox 8"/>
            <p:cNvSpPr txBox="1"/>
            <p:nvPr/>
          </p:nvSpPr>
          <p:spPr>
            <a:xfrm>
              <a:off x="228600" y="4724400"/>
              <a:ext cx="3429000" cy="584775"/>
            </a:xfrm>
            <a:prstGeom prst="rect">
              <a:avLst/>
            </a:prstGeom>
            <a:solidFill>
              <a:schemeClr val="accent6">
                <a:lumMod val="20000"/>
                <a:lumOff val="80000"/>
              </a:schemeClr>
            </a:solidFill>
          </p:spPr>
          <p:txBody>
            <a:bodyPr wrap="square" rtlCol="0">
              <a:spAutoFit/>
            </a:bodyPr>
            <a:lstStyle/>
            <a:p>
              <a:pPr algn="ctr">
                <a:buClr>
                  <a:schemeClr val="accent6">
                    <a:lumMod val="75000"/>
                  </a:schemeClr>
                </a:buClr>
              </a:pPr>
              <a:r>
                <a:rPr lang="en-US" sz="3200" dirty="0"/>
                <a:t>Union Involvement</a:t>
              </a:r>
            </a:p>
          </p:txBody>
        </p:sp>
        <p:sp>
          <p:nvSpPr>
            <p:cNvPr id="10" name="TextBox 9"/>
            <p:cNvSpPr txBox="1"/>
            <p:nvPr/>
          </p:nvSpPr>
          <p:spPr>
            <a:xfrm>
              <a:off x="5975430" y="1816386"/>
              <a:ext cx="2438400" cy="584775"/>
            </a:xfrm>
            <a:prstGeom prst="rect">
              <a:avLst/>
            </a:prstGeom>
            <a:solidFill>
              <a:schemeClr val="accent6">
                <a:lumMod val="20000"/>
                <a:lumOff val="80000"/>
              </a:schemeClr>
            </a:solidFill>
          </p:spPr>
          <p:txBody>
            <a:bodyPr wrap="square" rtlCol="0">
              <a:spAutoFit/>
            </a:bodyPr>
            <a:lstStyle/>
            <a:p>
              <a:pPr algn="ctr">
                <a:buClr>
                  <a:schemeClr val="accent6">
                    <a:lumMod val="75000"/>
                  </a:schemeClr>
                </a:buClr>
              </a:pPr>
              <a:r>
                <a:rPr lang="en-US" sz="3200" dirty="0"/>
                <a:t>Rationale</a:t>
              </a:r>
            </a:p>
          </p:txBody>
        </p:sp>
        <p:sp>
          <p:nvSpPr>
            <p:cNvPr id="11" name="TextBox 10"/>
            <p:cNvSpPr txBox="1"/>
            <p:nvPr/>
          </p:nvSpPr>
          <p:spPr>
            <a:xfrm>
              <a:off x="5257800" y="4708967"/>
              <a:ext cx="3429000" cy="584775"/>
            </a:xfrm>
            <a:prstGeom prst="rect">
              <a:avLst/>
            </a:prstGeom>
            <a:solidFill>
              <a:schemeClr val="accent6">
                <a:lumMod val="20000"/>
                <a:lumOff val="80000"/>
              </a:schemeClr>
            </a:solidFill>
          </p:spPr>
          <p:txBody>
            <a:bodyPr wrap="square" rtlCol="0">
              <a:spAutoFit/>
            </a:bodyPr>
            <a:lstStyle/>
            <a:p>
              <a:pPr algn="ctr">
                <a:buClr>
                  <a:schemeClr val="accent6">
                    <a:lumMod val="75000"/>
                  </a:schemeClr>
                </a:buClr>
              </a:pPr>
              <a:r>
                <a:rPr lang="en-US" sz="3200" dirty="0"/>
                <a:t>Supervisor Training</a:t>
              </a:r>
            </a:p>
          </p:txBody>
        </p:sp>
        <p:sp>
          <p:nvSpPr>
            <p:cNvPr id="12" name="TextBox 11"/>
            <p:cNvSpPr txBox="1"/>
            <p:nvPr/>
          </p:nvSpPr>
          <p:spPr>
            <a:xfrm>
              <a:off x="2743200" y="3276600"/>
              <a:ext cx="3429000" cy="584775"/>
            </a:xfrm>
            <a:prstGeom prst="rect">
              <a:avLst/>
            </a:prstGeom>
            <a:solidFill>
              <a:schemeClr val="accent6">
                <a:lumMod val="50000"/>
              </a:schemeClr>
            </a:solidFill>
            <a:ln>
              <a:solidFill>
                <a:schemeClr val="accent6">
                  <a:lumMod val="40000"/>
                  <a:lumOff val="60000"/>
                </a:schemeClr>
              </a:solidFill>
            </a:ln>
          </p:spPr>
          <p:txBody>
            <a:bodyPr wrap="square" rtlCol="0">
              <a:spAutoFit/>
            </a:bodyPr>
            <a:lstStyle/>
            <a:p>
              <a:pPr algn="ctr">
                <a:buClr>
                  <a:schemeClr val="accent6">
                    <a:lumMod val="75000"/>
                  </a:schemeClr>
                </a:buClr>
              </a:pPr>
              <a:r>
                <a:rPr lang="en-US" sz="3200" b="1" dirty="0">
                  <a:solidFill>
                    <a:schemeClr val="bg1"/>
                  </a:solidFill>
                </a:rPr>
                <a:t>Merit Raises</a:t>
              </a:r>
            </a:p>
          </p:txBody>
        </p:sp>
        <p:cxnSp>
          <p:nvCxnSpPr>
            <p:cNvPr id="13" name="Straight Connector 12"/>
            <p:cNvCxnSpPr>
              <a:stCxn id="12" idx="0"/>
            </p:cNvCxnSpPr>
            <p:nvPr/>
          </p:nvCxnSpPr>
          <p:spPr>
            <a:xfrm flipV="1">
              <a:off x="4457700" y="2401161"/>
              <a:ext cx="0" cy="875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743200" y="2401161"/>
              <a:ext cx="609600" cy="875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676900" y="2401161"/>
              <a:ext cx="800100" cy="875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2" idx="3"/>
              <a:endCxn id="6" idx="1"/>
            </p:cNvCxnSpPr>
            <p:nvPr/>
          </p:nvCxnSpPr>
          <p:spPr>
            <a:xfrm>
              <a:off x="6172200" y="3568988"/>
              <a:ext cx="381000" cy="19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1"/>
              <a:endCxn id="8" idx="3"/>
            </p:cNvCxnSpPr>
            <p:nvPr/>
          </p:nvCxnSpPr>
          <p:spPr>
            <a:xfrm flipH="1">
              <a:off x="2209800" y="3568988"/>
              <a:ext cx="533400" cy="195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09800" y="3861375"/>
              <a:ext cx="1219200" cy="8475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57800" y="3861375"/>
              <a:ext cx="1295400" cy="84759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755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1676400"/>
            <a:ext cx="8248650" cy="4405313"/>
            <a:chOff x="304800" y="1676400"/>
            <a:chExt cx="8248650" cy="4405313"/>
          </a:xfrm>
        </p:grpSpPr>
        <p:sp>
          <p:nvSpPr>
            <p:cNvPr id="5" name="Line 4"/>
            <p:cNvSpPr>
              <a:spLocks noChangeShapeType="1"/>
            </p:cNvSpPr>
            <p:nvPr/>
          </p:nvSpPr>
          <p:spPr bwMode="auto">
            <a:xfrm>
              <a:off x="304800" y="2362200"/>
              <a:ext cx="1803400" cy="3124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Line 5"/>
            <p:cNvSpPr>
              <a:spLocks noChangeShapeType="1"/>
            </p:cNvSpPr>
            <p:nvPr/>
          </p:nvSpPr>
          <p:spPr bwMode="auto">
            <a:xfrm flipH="1">
              <a:off x="6705600" y="2362200"/>
              <a:ext cx="1847850" cy="3200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 name="Group 6"/>
            <p:cNvGrpSpPr/>
            <p:nvPr/>
          </p:nvGrpSpPr>
          <p:grpSpPr>
            <a:xfrm>
              <a:off x="1524000" y="1676400"/>
              <a:ext cx="6019800" cy="4405313"/>
              <a:chOff x="1524000" y="1676400"/>
              <a:chExt cx="6019800" cy="4405313"/>
            </a:xfrm>
          </p:grpSpPr>
          <p:grpSp>
            <p:nvGrpSpPr>
              <p:cNvPr id="8" name="Group 7"/>
              <p:cNvGrpSpPr/>
              <p:nvPr/>
            </p:nvGrpSpPr>
            <p:grpSpPr>
              <a:xfrm>
                <a:off x="1524000" y="1676400"/>
                <a:ext cx="6019800" cy="2379663"/>
                <a:chOff x="1524000" y="1676400"/>
                <a:chExt cx="6019800" cy="2379663"/>
              </a:xfrm>
            </p:grpSpPr>
            <p:sp>
              <p:nvSpPr>
                <p:cNvPr id="14" name="Text Box 3"/>
                <p:cNvSpPr txBox="1">
                  <a:spLocks noChangeArrowheads="1"/>
                </p:cNvSpPr>
                <p:nvPr/>
              </p:nvSpPr>
              <p:spPr bwMode="auto">
                <a:xfrm>
                  <a:off x="1600200" y="1676400"/>
                  <a:ext cx="5943600"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a:solidFill>
                        <a:schemeClr val="accent6">
                          <a:lumMod val="50000"/>
                        </a:schemeClr>
                      </a:solidFill>
                    </a:rPr>
                    <a:t>Downsizing</a:t>
                  </a:r>
                </a:p>
                <a:p>
                  <a:pPr algn="ctr">
                    <a:spcBef>
                      <a:spcPct val="50000"/>
                    </a:spcBef>
                  </a:pPr>
                  <a:r>
                    <a:rPr lang="en-US" altLang="en-US" sz="1800" dirty="0"/>
                    <a:t>Effects of downsizing on XYZ Automotive, Inc.  </a:t>
                  </a:r>
                </a:p>
              </p:txBody>
            </p:sp>
            <p:sp>
              <p:nvSpPr>
                <p:cNvPr id="15" name="AutoShape 6"/>
                <p:cNvSpPr>
                  <a:spLocks noChangeArrowheads="1"/>
                </p:cNvSpPr>
                <p:nvPr/>
              </p:nvSpPr>
              <p:spPr bwMode="auto">
                <a:xfrm>
                  <a:off x="4267200" y="2819400"/>
                  <a:ext cx="381000" cy="381000"/>
                </a:xfrm>
                <a:prstGeom prst="downArrow">
                  <a:avLst>
                    <a:gd name="adj1" fmla="val 50000"/>
                    <a:gd name="adj2" fmla="val 25000"/>
                  </a:avLst>
                </a:prstGeom>
                <a:solidFill>
                  <a:schemeClr val="accent6">
                    <a:lumMod val="20000"/>
                    <a:lumOff val="80000"/>
                  </a:schemeClr>
                </a:solidFill>
                <a:ln w="57150">
                  <a:solidFill>
                    <a:schemeClr val="accent6">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Text Box 9"/>
                <p:cNvSpPr txBox="1">
                  <a:spLocks noChangeArrowheads="1"/>
                </p:cNvSpPr>
                <p:nvPr/>
              </p:nvSpPr>
              <p:spPr bwMode="auto">
                <a:xfrm>
                  <a:off x="1524000" y="3276600"/>
                  <a:ext cx="5791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  Effects of downsizing on the Manufacturing Department</a:t>
                  </a:r>
                </a:p>
                <a:p>
                  <a:pPr algn="ctr">
                    <a:spcBef>
                      <a:spcPct val="50000"/>
                    </a:spcBef>
                  </a:pPr>
                  <a:endParaRPr lang="en-US" altLang="en-US" sz="1800" dirty="0"/>
                </a:p>
              </p:txBody>
            </p:sp>
          </p:grpSp>
          <p:grpSp>
            <p:nvGrpSpPr>
              <p:cNvPr id="9" name="Group 8"/>
              <p:cNvGrpSpPr/>
              <p:nvPr/>
            </p:nvGrpSpPr>
            <p:grpSpPr>
              <a:xfrm>
                <a:off x="1905000" y="3962400"/>
                <a:ext cx="5410200" cy="2119313"/>
                <a:chOff x="1905000" y="3962400"/>
                <a:chExt cx="5410200" cy="2119313"/>
              </a:xfrm>
            </p:grpSpPr>
            <p:sp>
              <p:nvSpPr>
                <p:cNvPr id="10" name="AutoShape 7"/>
                <p:cNvSpPr>
                  <a:spLocks noChangeArrowheads="1"/>
                </p:cNvSpPr>
                <p:nvPr/>
              </p:nvSpPr>
              <p:spPr bwMode="auto">
                <a:xfrm>
                  <a:off x="4267200" y="3962400"/>
                  <a:ext cx="381000" cy="381000"/>
                </a:xfrm>
                <a:prstGeom prst="downArrow">
                  <a:avLst>
                    <a:gd name="adj1" fmla="val 50000"/>
                    <a:gd name="adj2" fmla="val 25000"/>
                  </a:avLst>
                </a:prstGeom>
                <a:solidFill>
                  <a:schemeClr val="accent6">
                    <a:lumMod val="20000"/>
                    <a:lumOff val="80000"/>
                  </a:schemeClr>
                </a:solidFill>
                <a:ln w="57150">
                  <a:solidFill>
                    <a:schemeClr val="accent6">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AutoShape 8"/>
                <p:cNvSpPr>
                  <a:spLocks noChangeArrowheads="1"/>
                </p:cNvSpPr>
                <p:nvPr/>
              </p:nvSpPr>
              <p:spPr bwMode="auto">
                <a:xfrm>
                  <a:off x="4267200" y="5105400"/>
                  <a:ext cx="381000" cy="381000"/>
                </a:xfrm>
                <a:prstGeom prst="downArrow">
                  <a:avLst>
                    <a:gd name="adj1" fmla="val 50000"/>
                    <a:gd name="adj2" fmla="val 25000"/>
                  </a:avLst>
                </a:prstGeom>
                <a:solidFill>
                  <a:schemeClr val="accent6">
                    <a:lumMod val="20000"/>
                    <a:lumOff val="80000"/>
                  </a:schemeClr>
                </a:solidFill>
                <a:ln w="57150">
                  <a:solidFill>
                    <a:schemeClr val="accent6">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Text Box 10"/>
                <p:cNvSpPr txBox="1">
                  <a:spLocks noChangeArrowheads="1"/>
                </p:cNvSpPr>
                <p:nvPr/>
              </p:nvSpPr>
              <p:spPr bwMode="auto">
                <a:xfrm>
                  <a:off x="2057400" y="45720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   Effects of downsizing on Third Shift</a:t>
                  </a:r>
                </a:p>
              </p:txBody>
            </p:sp>
            <p:sp>
              <p:nvSpPr>
                <p:cNvPr id="13" name="Text Box 11"/>
                <p:cNvSpPr txBox="1">
                  <a:spLocks noChangeArrowheads="1"/>
                </p:cNvSpPr>
                <p:nvPr/>
              </p:nvSpPr>
              <p:spPr bwMode="auto">
                <a:xfrm>
                  <a:off x="1905000" y="57150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dirty="0"/>
                    <a:t>Effects of downsizing on customer satisfaction</a:t>
                  </a:r>
                </a:p>
              </p:txBody>
            </p:sp>
          </p:grpSp>
        </p:grpSp>
      </p:grpSp>
      <p:sp>
        <p:nvSpPr>
          <p:cNvPr id="17" name="Text Placeholder 2"/>
          <p:cNvSpPr>
            <a:spLocks noGrp="1"/>
          </p:cNvSpPr>
          <p:nvPr>
            <p:ph type="body" sz="quarter" idx="13"/>
          </p:nvPr>
        </p:nvSpPr>
        <p:spPr>
          <a:xfrm>
            <a:off x="304800" y="381000"/>
            <a:ext cx="8077200" cy="685800"/>
          </a:xfrm>
        </p:spPr>
        <p:txBody>
          <a:bodyPr>
            <a:normAutofit/>
          </a:bodyPr>
          <a:lstStyle/>
          <a:p>
            <a:r>
              <a:rPr lang="en-US" sz="3600" dirty="0"/>
              <a:t>Getting Started: Narrow Your Topic</a:t>
            </a:r>
          </a:p>
        </p:txBody>
      </p:sp>
    </p:spTree>
    <p:extLst>
      <p:ext uri="{BB962C8B-B14F-4D97-AF65-F5344CB8AC3E}">
        <p14:creationId xmlns:p14="http://schemas.microsoft.com/office/powerpoint/2010/main" val="3001230220"/>
      </p:ext>
    </p:extLst>
  </p:cSld>
  <p:clrMapOvr>
    <a:masterClrMapping/>
  </p:clrMapOvr>
</p:sld>
</file>

<file path=ppt/theme/theme1.xml><?xml version="1.0" encoding="utf-8"?>
<a:theme xmlns:a="http://schemas.openxmlformats.org/drawingml/2006/main" name="Pitchbook">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Template>
  <TotalTime>0</TotalTime>
  <Words>1275</Words>
  <Application>Microsoft Office PowerPoint</Application>
  <PresentationFormat>On-screen Show (4:3)</PresentationFormat>
  <Paragraphs>139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Tahoma</vt:lpstr>
      <vt:lpstr>Times New Roman</vt:lpstr>
      <vt:lpstr>Pitchbook</vt:lpstr>
      <vt:lpstr>Workplace Writing &amp;  Your Role in It</vt:lpstr>
      <vt:lpstr>Audience-Centered Writing</vt:lpstr>
      <vt:lpstr>Audience-Centered Writing</vt:lpstr>
      <vt:lpstr>Audience-Centered Writing</vt:lpstr>
      <vt:lpstr>PowerPoint Presentation</vt:lpstr>
      <vt:lpstr>PowerPoint Presentation</vt:lpstr>
      <vt:lpstr>PowerPoint Presentation</vt:lpstr>
      <vt:lpstr>PowerPoint Presentation</vt:lpstr>
      <vt:lpstr>PowerPoint Presentation</vt:lpstr>
      <vt:lpstr>PowerPoint Presentation</vt:lpstr>
      <vt:lpstr>Audience-Centered Writing</vt:lpstr>
      <vt:lpstr>Audience-Centered Writing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2012-05-06T15:28:20Z</dcterms:created>
  <dcterms:modified xsi:type="dcterms:W3CDTF">2023-08-22T13:42:27Z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